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1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buNone/>
              <a:defRPr sz="4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128FA71-3A18-48C0-980F-4B68F7F63042}" type="datetime1">
              <a:t>08.09.2026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1C1210E-201E-4473-82AC-2466F5386C38}" type="datetime1">
              <a:t>08.09.2026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buNone/>
              <a:defRPr sz="5400" cap="all" baseline="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01EA198-6CAB-4B8F-B93F-1F9C8C4B6CE7}" type="datetime1">
              <a:t>08.09.2026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A06041F-4525-44D5-AA4F-332294BF1F56}" type="datetime1">
              <a:t>08.09.2026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9557091-BBDF-4EB9-BA6B-2BB67AC4FC0F}" type="datetime1">
              <a:t>08.09.2026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6B226B-77A6-410C-9796-083F278E0125}" type="datetime1">
              <a:t>08.09.2026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23A578B-D289-4C40-8593-3D356C49DA58}" type="datetime1">
              <a:t>08.09.2026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buNone/>
              <a:defRPr sz="28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13DFAE3-14DB-48A7-A80F-80DDB072CE3D}" type="datetime1">
              <a:t>08.09.2026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buNone/>
              <a:defRPr sz="28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2C5EAEF-6478-4102-8F5D-A5FE9FC97ACB}" type="datetime1">
              <a:t>08.09.2026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104EDB3-C0E8-45F8-9E1D-1B6C8D1880C0}" type="datetime1">
              <a:t>08.09.2026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F0EC4B-54ED-4041-B552-9BA760FA3DBA}" type="datetime1">
              <a:t>08.09.2026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C057153-B650-4DEB-B370-79DDCFDCE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t>08.09.2026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12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9144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marL="11430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A875D55-4A80-43E9-38F6-27E3664939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3">
            <a:alphaModFix amt="60000"/>
          </a:blip>
          <a:srcRect t="11880" b="13120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60270F8-724D-4117-B47C-4A93DD989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482602"/>
            <a:ext cx="7588155" cy="2236264"/>
          </a:xfrm>
        </p:spPr>
        <p:txBody>
          <a:bodyPr>
            <a:normAutofit/>
          </a:bodyPr>
          <a:lstStyle/>
          <a:p>
            <a:r>
              <a:rPr sz="6000" b="1" u="sng">
                <a:solidFill>
                  <a:srgbClr val="FFFFFF"/>
                </a:solidFill>
              </a:rPr>
              <a:t>Types of vehicles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3401AE2-26D4-4D7A-ADB2-26BEBDFB6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793937"/>
            <a:ext cx="7588155" cy="1414091"/>
          </a:xfrm>
        </p:spPr>
        <p:txBody>
          <a:bodyPr vert="horz" lIns="91440" tIns="45720" rIns="91440" bIns="45720">
            <a:normAutofit/>
          </a:bodyPr>
          <a:lstStyle/>
          <a:p>
            <a:endParaRPr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0CE451-818C-E63D-258B-234B6C543D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FB679A-185A-8CF0-2108-B8153FDCA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331" y="603504"/>
            <a:ext cx="4544952" cy="1527048"/>
          </a:xfrm>
        </p:spPr>
        <p:txBody>
          <a:bodyPr anchor="b">
            <a:normAutofit/>
          </a:bodyPr>
          <a:lstStyle/>
          <a:p>
            <a:pPr marL="742950" indent="-742950">
              <a:buAutoNum type="arabicParenR"/>
            </a:pPr>
            <a:r>
              <a:rPr b="0" u="sng"/>
              <a:t>MOPED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C7B7D-8987-700E-7A85-F8158771D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212848"/>
            <a:ext cx="4361687" cy="4096512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dirty="0"/>
              <a:t>A moped is a small motorcycle. </a:t>
            </a:r>
            <a:endParaRPr lang="cs-CZ" dirty="0"/>
          </a:p>
          <a:p>
            <a:r>
              <a:rPr dirty="0"/>
              <a:t>It has a small engine.</a:t>
            </a:r>
          </a:p>
        </p:txBody>
      </p:sp>
      <p:pic>
        <p:nvPicPr>
          <p:cNvPr id="14" name="Obrázek 3"/>
          <p:cNvPicPr>
            <a:picLocks noChangeAspect="1"/>
          </p:cNvPicPr>
          <p:nvPr/>
        </p:nvPicPr>
        <p:blipFill>
          <a:blip r:embed="rId3"/>
          <a:srcRect t="3425" r="-1" b="-1"/>
          <a:stretch>
            <a:fillRect/>
          </a:stretch>
        </p:blipFill>
        <p:spPr>
          <a:xfrm>
            <a:off x="5818632" y="-1"/>
            <a:ext cx="637336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11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B0869A-0BE5-B3E9-F73D-2F3691E4D9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510971-2ED0-CD1C-6C6E-E11FDB90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114923"/>
            <a:ext cx="4621553" cy="1360728"/>
          </a:xfrm>
        </p:spPr>
        <p:txBody>
          <a:bodyPr anchor="b">
            <a:normAutofit/>
          </a:bodyPr>
          <a:lstStyle/>
          <a:p>
            <a:r>
              <a:rPr b="0" u="sng"/>
              <a:t>2) PICK-UP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880A8-4B6E-5C14-114D-3BF5548B7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584058"/>
            <a:ext cx="4621553" cy="3159018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dirty="0"/>
              <a:t>A pick-up is a small truck. </a:t>
            </a:r>
            <a:endParaRPr lang="cs-CZ" dirty="0"/>
          </a:p>
          <a:p>
            <a:r>
              <a:rPr dirty="0"/>
              <a:t>It carries cargo in an open back.</a:t>
            </a:r>
          </a:p>
        </p:txBody>
      </p:sp>
      <p:pic>
        <p:nvPicPr>
          <p:cNvPr id="1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261" y="1487938"/>
            <a:ext cx="5837780" cy="38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27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797DE5A-DA89-0A80-C73D-8DCE1A3E2B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FB2ADC-406E-94F0-AC15-64F77D80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45" y="1174376"/>
            <a:ext cx="3509383" cy="2781752"/>
          </a:xfrm>
        </p:spPr>
        <p:txBody>
          <a:bodyPr vert="horz" lIns="91440" tIns="45720" rIns="91440" bIns="45720" anchor="b">
            <a:normAutofit/>
          </a:bodyPr>
          <a:lstStyle/>
          <a:p>
            <a:r>
              <a:rPr sz="4000" b="0" u="sng"/>
              <a:t>3) CAMPER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B66CD-10F6-8564-328B-FEAB09E15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045" y="4062940"/>
            <a:ext cx="3509383" cy="1394913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dirty="0"/>
              <a:t>A camper is a vehicle for travelling and sleeping. </a:t>
            </a:r>
            <a:endParaRPr lang="cs-CZ" dirty="0"/>
          </a:p>
          <a:p>
            <a:r>
              <a:rPr dirty="0"/>
              <a:t>It has a bed inside.</a:t>
            </a:r>
          </a:p>
        </p:txBody>
      </p:sp>
      <p:pic>
        <p:nvPicPr>
          <p:cNvPr id="14" name="Obrázek 3"/>
          <p:cNvPicPr>
            <a:picLocks noChangeAspect="1"/>
          </p:cNvPicPr>
          <p:nvPr/>
        </p:nvPicPr>
        <p:blipFill>
          <a:blip r:embed="rId3"/>
          <a:srcRect l="7718" r="17080" b="1"/>
          <a:stretch>
            <a:fillRect/>
          </a:stretch>
        </p:blipFill>
        <p:spPr>
          <a:xfrm>
            <a:off x="3990234" y="-241159"/>
            <a:ext cx="7367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76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BF8BE9A2-8956-141B-BFE6-C607C93D8A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6D2C5B-C4F1-F628-A702-DA9610C00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4" y="4837132"/>
            <a:ext cx="4705097" cy="1615684"/>
          </a:xfrm>
        </p:spPr>
        <p:txBody>
          <a:bodyPr>
            <a:normAutofit/>
          </a:bodyPr>
          <a:lstStyle/>
          <a:p>
            <a:r>
              <a:rPr lang="cs-CZ" b="0" u="sng" dirty="0"/>
              <a:t>    </a:t>
            </a:r>
            <a:r>
              <a:rPr b="0" u="sng" dirty="0"/>
              <a:t>4) TANKER</a:t>
            </a:r>
          </a:p>
        </p:txBody>
      </p:sp>
      <p:pic>
        <p:nvPicPr>
          <p:cNvPr id="17" name="Obrázek 3"/>
          <p:cNvPicPr>
            <a:picLocks noChangeAspect="1"/>
          </p:cNvPicPr>
          <p:nvPr/>
        </p:nvPicPr>
        <p:blipFill>
          <a:blip r:embed="rId3"/>
          <a:srcRect l="342" r="16064" b="-1"/>
          <a:stretch>
            <a:fillRect/>
          </a:stretch>
        </p:blipFill>
        <p:spPr>
          <a:xfrm>
            <a:off x="20" y="10"/>
            <a:ext cx="12191980" cy="45577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2FCE6-9452-1370-15B8-DF1FEED51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9333" y="4837132"/>
            <a:ext cx="5753567" cy="1615684"/>
          </a:xfrm>
        </p:spPr>
        <p:txBody>
          <a:bodyPr vert="horz" lIns="91440" tIns="45720" rIns="91440" bIns="45720">
            <a:normAutofit/>
          </a:bodyPr>
          <a:lstStyle/>
          <a:p>
            <a:r>
              <a:rPr dirty="0"/>
              <a:t>A tanker is a lorry with a large tank. </a:t>
            </a:r>
            <a:endParaRPr lang="cs-CZ" dirty="0"/>
          </a:p>
          <a:p>
            <a:r>
              <a:rPr dirty="0"/>
              <a:t>It carries liquids, for example petrol or milk.</a:t>
            </a:r>
          </a:p>
        </p:txBody>
      </p:sp>
    </p:spTree>
    <p:extLst>
      <p:ext uri="{BB962C8B-B14F-4D97-AF65-F5344CB8AC3E}">
        <p14:creationId xmlns:p14="http://schemas.microsoft.com/office/powerpoint/2010/main" val="3522404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F8BE9A2-8956-141B-BFE6-C607C93D8A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3680F-706F-E384-E016-EB61EA070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4" y="4837132"/>
            <a:ext cx="4705097" cy="1615684"/>
          </a:xfrm>
        </p:spPr>
        <p:txBody>
          <a:bodyPr>
            <a:normAutofit/>
          </a:bodyPr>
          <a:lstStyle/>
          <a:p>
            <a:r>
              <a:rPr b="0" u="sng" dirty="0"/>
              <a:t>5) HATCHBACK</a:t>
            </a:r>
          </a:p>
        </p:txBody>
      </p:sp>
      <p:pic>
        <p:nvPicPr>
          <p:cNvPr id="14" name="Obrázek 4"/>
          <p:cNvPicPr>
            <a:picLocks noChangeAspect="1"/>
          </p:cNvPicPr>
          <p:nvPr/>
        </p:nvPicPr>
        <p:blipFill>
          <a:blip r:embed="rId3"/>
          <a:srcRect t="31617" b="12378"/>
          <a:stretch>
            <a:fillRect/>
          </a:stretch>
        </p:blipFill>
        <p:spPr>
          <a:xfrm>
            <a:off x="20" y="10"/>
            <a:ext cx="12191980" cy="45577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A78FA-36AC-5478-CACF-94DF750C3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9333" y="4837132"/>
            <a:ext cx="5753567" cy="1615684"/>
          </a:xfrm>
        </p:spPr>
        <p:txBody>
          <a:bodyPr vert="horz" lIns="91440" tIns="45720" rIns="91440" bIns="45720">
            <a:normAutofit/>
          </a:bodyPr>
          <a:lstStyle/>
          <a:p>
            <a:r>
              <a:rPr dirty="0"/>
              <a:t>A hatchback is a car with a large rear door. </a:t>
            </a:r>
            <a:endParaRPr lang="cs-CZ" dirty="0"/>
          </a:p>
          <a:p>
            <a:r>
              <a:rPr dirty="0"/>
              <a:t>The boot and passenger area are connected.</a:t>
            </a:r>
          </a:p>
        </p:txBody>
      </p:sp>
    </p:spTree>
    <p:extLst>
      <p:ext uri="{BB962C8B-B14F-4D97-AF65-F5344CB8AC3E}">
        <p14:creationId xmlns:p14="http://schemas.microsoft.com/office/powerpoint/2010/main" val="2621434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875D55-4A80-43E9-38F6-27E3664939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2" name="Obrázek 3"/>
          <p:cNvPicPr>
            <a:picLocks noChangeAspect="1"/>
          </p:cNvPicPr>
          <p:nvPr/>
        </p:nvPicPr>
        <p:blipFill>
          <a:blip r:embed="rId3">
            <a:alphaModFix amt="60000"/>
          </a:blip>
          <a:srcRect b="5462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871BDE-E572-9E9E-3A53-89BF9688C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768" y="4009292"/>
            <a:ext cx="7588155" cy="678350"/>
          </a:xfrm>
        </p:spPr>
        <p:txBody>
          <a:bodyPr vert="horz" lIns="91440" tIns="45720" rIns="91440" bIns="45720" anchor="b">
            <a:noAutofit/>
          </a:bodyPr>
          <a:lstStyle/>
          <a:p>
            <a:pPr>
              <a:buNone/>
            </a:pPr>
            <a:r>
              <a:rPr sz="4000" b="0" u="sng" dirty="0">
                <a:solidFill>
                  <a:srgbClr val="FFFFFF"/>
                </a:solidFill>
              </a:rPr>
              <a:t>6) VAN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97B85-6684-5436-752F-954183BFC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627" y="4903595"/>
            <a:ext cx="9136452" cy="1195753"/>
          </a:xfrm>
        </p:spPr>
        <p:txBody>
          <a:bodyPr vert="horz" lIns="91440" tIns="45720" rIns="91440" bIns="4572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sz="2200" dirty="0">
                <a:solidFill>
                  <a:srgbClr val="FFFFFF"/>
                </a:solidFill>
              </a:rPr>
              <a:t>A van carries people or cargo. </a:t>
            </a:r>
            <a:endParaRPr lang="cs-CZ" sz="2200" dirty="0">
              <a:solidFill>
                <a:srgbClr val="FFFF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2200" dirty="0">
                <a:solidFill>
                  <a:srgbClr val="FFFFFF"/>
                </a:solidFill>
              </a:rPr>
              <a:t>It has more space than a car.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484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B0869A-0BE5-B3E9-F73D-2F3691E4D9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021D71-EFD4-5240-0376-3C2C68DB1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114923"/>
            <a:ext cx="4621553" cy="1360728"/>
          </a:xfrm>
        </p:spPr>
        <p:txBody>
          <a:bodyPr anchor="b">
            <a:normAutofit/>
          </a:bodyPr>
          <a:lstStyle/>
          <a:p>
            <a:r>
              <a:rPr b="0" u="sng"/>
              <a:t>7) TRUCK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9F74A-CF4B-0D11-0A15-D4ABF3028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742" y="2584058"/>
            <a:ext cx="4973934" cy="3159018"/>
          </a:xfrm>
        </p:spPr>
        <p:txBody>
          <a:bodyPr vert="horz" lIns="91440" tIns="45720" rIns="91440" bIns="4572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sz="1800" dirty="0"/>
              <a:t>A truck is a large vehicle for carrying cargo. </a:t>
            </a:r>
            <a:endParaRPr lang="cs-CZ" sz="1800" dirty="0"/>
          </a:p>
          <a:p>
            <a:pPr>
              <a:buFont typeface="Arial" panose="020B0604020202020204" pitchFamily="34" charset="0"/>
              <a:buChar char="•"/>
            </a:pPr>
            <a:r>
              <a:rPr sz="1800" dirty="0"/>
              <a:t>It can carry heavy things.</a:t>
            </a:r>
          </a:p>
        </p:txBody>
      </p:sp>
      <p:pic>
        <p:nvPicPr>
          <p:cNvPr id="1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885" y="749045"/>
            <a:ext cx="6545059" cy="499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24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ED587E41-605C-A8E4-8BA5-0E0B3797C9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7" name="Obrázek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EBD48A03-0DF9-3063-CB15-1BC2AEC79F1C}"/>
              </a:ext>
            </a:extLst>
          </p:cNvPr>
          <p:cNvSpPr>
            <a:spLocks noGrp="1"/>
          </p:cNvSpPr>
          <p:nvPr/>
        </p:nvSpPr>
        <p:spPr>
          <a:xfrm>
            <a:off x="0" y="4908385"/>
            <a:ext cx="12191999" cy="1949616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8C016F-A824-C82A-FF7F-5B424C9FE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365" y="5268812"/>
            <a:ext cx="7260542" cy="1228763"/>
          </a:xfrm>
        </p:spPr>
        <p:txBody>
          <a:bodyPr vert="horz" lIns="91440" tIns="45720" rIns="91440" bIns="45720" anchor="ctr">
            <a:normAutofit/>
          </a:bodyPr>
          <a:lstStyle/>
          <a:p>
            <a:r>
              <a:rPr sz="4000" b="0" u="sng" dirty="0">
                <a:solidFill>
                  <a:srgbClr val="FFFFFF"/>
                </a:solidFill>
              </a:rPr>
              <a:t>8) CONVERTIBLE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7DBB1-0942-657B-2FD0-931592CB1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0" y="5268812"/>
            <a:ext cx="5707512" cy="1228763"/>
          </a:xfrm>
        </p:spPr>
        <p:txBody>
          <a:bodyPr vert="horz" lIns="91440" tIns="45720" rIns="91440" bIns="45720"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rgbClr val="FFFFFF"/>
                </a:solidFill>
              </a:rPr>
              <a:t>A convertible is a car with a roof that opens. </a:t>
            </a:r>
            <a:endParaRPr lang="cs-CZ" sz="1800" dirty="0">
              <a:solidFill>
                <a:srgbClr val="FFFF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1800" dirty="0">
                <a:solidFill>
                  <a:srgbClr val="FFFFFF"/>
                </a:solidFill>
              </a:rPr>
              <a:t>You can drive it with the roof up or down.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7104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875D55-4A80-43E9-38F6-27E3664939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2" name="Obrázek 3"/>
          <p:cNvPicPr>
            <a:picLocks noChangeAspect="1"/>
          </p:cNvPicPr>
          <p:nvPr/>
        </p:nvPicPr>
        <p:blipFill>
          <a:blip r:embed="rId3">
            <a:alphaModFix amt="60000"/>
          </a:blip>
          <a:srcRect l="23715" r="17174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21BBAA-B09C-3DCB-68DD-373386864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96237" y="1482602"/>
            <a:ext cx="6561573" cy="3953556"/>
          </a:xfrm>
        </p:spPr>
        <p:txBody>
          <a:bodyPr vert="horz" lIns="91440" tIns="45720" rIns="91440" bIns="45720" anchor="b">
            <a:normAutofit/>
          </a:bodyPr>
          <a:lstStyle/>
          <a:p>
            <a:pPr algn="ctr">
              <a:buNone/>
            </a:pPr>
            <a:r>
              <a:rPr lang="cs-CZ" sz="4400" b="0" u="sng" dirty="0">
                <a:solidFill>
                  <a:srgbClr val="FFFFFF"/>
                </a:solidFill>
              </a:rPr>
              <a:t>9</a:t>
            </a:r>
            <a:r>
              <a:rPr sz="4400" b="0" u="sng" dirty="0">
                <a:solidFill>
                  <a:srgbClr val="FFFFFF"/>
                </a:solidFill>
              </a:rPr>
              <a:t>) LORRY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BA2DA-7742-7518-636A-78DC7E0BE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5" y="5546690"/>
            <a:ext cx="9367564" cy="1024932"/>
          </a:xfrm>
        </p:spPr>
        <p:txBody>
          <a:bodyPr vert="horz" lIns="91440" tIns="45720" rIns="91440" bIns="4572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sz="2200" dirty="0">
                <a:solidFill>
                  <a:srgbClr val="FFFFFF"/>
                </a:solidFill>
              </a:rPr>
              <a:t>A lorry is a large vehicle for carrying cargo. </a:t>
            </a:r>
            <a:endParaRPr lang="cs-CZ" sz="2200" dirty="0">
              <a:solidFill>
                <a:srgbClr val="FFFF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2200" dirty="0">
                <a:solidFill>
                  <a:srgbClr val="FFFFFF"/>
                </a:solidFill>
              </a:rPr>
              <a:t>In American English, it is called a truck.</a:t>
            </a:r>
          </a:p>
        </p:txBody>
      </p:sp>
    </p:spTree>
    <p:extLst>
      <p:ext uri="{BB962C8B-B14F-4D97-AF65-F5344CB8AC3E}">
        <p14:creationId xmlns:p14="http://schemas.microsoft.com/office/powerpoint/2010/main" val="3310368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8207B083-EAC0-A5BB-C369-C9589EC7F2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BF74D-745E-3CE7-23BC-81DB30475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92" y="-70338"/>
            <a:ext cx="11125557" cy="1477107"/>
          </a:xfrm>
        </p:spPr>
        <p:txBody>
          <a:bodyPr anchor="b">
            <a:normAutofit/>
          </a:bodyPr>
          <a:lstStyle/>
          <a:p>
            <a:r>
              <a:rPr lang="cs-CZ" b="0" u="sng" dirty="0"/>
              <a:t>10</a:t>
            </a:r>
            <a:r>
              <a:rPr b="0" u="sng" dirty="0"/>
              <a:t>) BUS</a:t>
            </a:r>
          </a:p>
        </p:txBody>
      </p:sp>
      <p:pic>
        <p:nvPicPr>
          <p:cNvPr id="27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12" y="1637881"/>
            <a:ext cx="6726792" cy="43107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EB895-6183-1DA7-5C1F-BEB8EA151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4957" y="2441273"/>
            <a:ext cx="4582049" cy="3817942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dirty="0"/>
              <a:t>A bus carries many people. </a:t>
            </a:r>
            <a:endParaRPr lang="cs-CZ" dirty="0"/>
          </a:p>
          <a:p>
            <a:r>
              <a:rPr dirty="0"/>
              <a:t>It usually travels on a fixed route.</a:t>
            </a:r>
          </a:p>
        </p:txBody>
      </p:sp>
    </p:spTree>
    <p:extLst>
      <p:ext uri="{BB962C8B-B14F-4D97-AF65-F5344CB8AC3E}">
        <p14:creationId xmlns:p14="http://schemas.microsoft.com/office/powerpoint/2010/main" val="2243588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310135D4-D3A1-4556-B91B-4A12069D42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Obrázek 4"/>
          <p:cNvPicPr>
            <a:picLocks noChangeAspect="1"/>
          </p:cNvPicPr>
          <p:nvPr/>
        </p:nvPicPr>
        <p:blipFill>
          <a:blip r:embed="rId3"/>
          <a:srcRect t="7995" r="9091" b="15397"/>
          <a:stretch>
            <a:fillRect/>
          </a:stretch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A9CCD9CD-49AE-3D3E-923B-81ECD3FBF75F}"/>
              </a:ext>
            </a:extLst>
          </p:cNvPr>
          <p:cNvSpPr>
            <a:spLocks noGrp="1"/>
          </p:cNvSpPr>
          <p:nvPr/>
        </p:nvSpPr>
        <p:spPr>
          <a:xfrm rot="5400000">
            <a:off x="752015" y="-752015"/>
            <a:ext cx="6858000" cy="836203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50000"/>
                </a:srgbClr>
              </a:gs>
              <a:gs pos="10000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34A379-DC44-2D1E-D71D-8AB6D128C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8" y="3429000"/>
            <a:ext cx="4506064" cy="1888742"/>
          </a:xfrm>
        </p:spPr>
        <p:txBody>
          <a:bodyPr vert="horz" lIns="91440" tIns="45720" rIns="91440" bIns="45720" anchor="b">
            <a:normAutofit/>
          </a:bodyPr>
          <a:lstStyle/>
          <a:p>
            <a:r>
              <a:rPr sz="4000" b="0" u="sng" dirty="0">
                <a:solidFill>
                  <a:srgbClr val="FFFFFF"/>
                </a:solidFill>
              </a:rPr>
              <a:t>1</a:t>
            </a:r>
            <a:r>
              <a:rPr lang="cs-CZ" sz="4000" b="0" u="sng" dirty="0">
                <a:solidFill>
                  <a:srgbClr val="FFFFFF"/>
                </a:solidFill>
              </a:rPr>
              <a:t>1</a:t>
            </a:r>
            <a:r>
              <a:rPr sz="4000" b="0" u="sng" dirty="0">
                <a:solidFill>
                  <a:srgbClr val="FFFFFF"/>
                </a:solidFill>
              </a:rPr>
              <a:t>) COACH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754FF-E9D1-678B-DA0E-8A9EF1C70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915" y="5428229"/>
            <a:ext cx="5804029" cy="899643"/>
          </a:xfrm>
        </p:spPr>
        <p:txBody>
          <a:bodyPr vert="horz" lIns="91440" tIns="45720" rIns="91440" bIns="45720" anchor="t">
            <a:normAutofit fontScale="98840"/>
          </a:bodyPr>
          <a:lstStyle/>
          <a:p>
            <a:r>
              <a:rPr sz="1800" dirty="0">
                <a:solidFill>
                  <a:srgbClr val="FFFFFF"/>
                </a:solidFill>
              </a:rPr>
              <a:t>A coach is a bus for long journeys. </a:t>
            </a:r>
            <a:endParaRPr lang="cs-CZ" sz="1800" dirty="0">
              <a:solidFill>
                <a:srgbClr val="FFFFFF"/>
              </a:solidFill>
            </a:endParaRPr>
          </a:p>
          <a:p>
            <a:r>
              <a:rPr sz="1800" dirty="0">
                <a:solidFill>
                  <a:srgbClr val="FFFFFF"/>
                </a:solidFill>
              </a:rPr>
              <a:t>It carries passengers between towns or countries.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510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3867147-1C83-BF71-39B0-B590EE7F34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6F2206-3E8C-A11C-17F5-C4C6D12D6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48640"/>
            <a:ext cx="10872216" cy="1133856"/>
          </a:xfrm>
        </p:spPr>
        <p:txBody>
          <a:bodyPr anchor="t">
            <a:normAutofit/>
          </a:bodyPr>
          <a:lstStyle/>
          <a:p>
            <a:r>
              <a:rPr b="0" u="sng"/>
              <a:t>12) SALOON</a:t>
            </a:r>
          </a:p>
        </p:txBody>
      </p:sp>
      <p:pic>
        <p:nvPicPr>
          <p:cNvPr id="13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792222"/>
            <a:ext cx="6445656" cy="380470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645B7-E728-A11E-98AD-80D977176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7176" y="1792224"/>
            <a:ext cx="4307527" cy="4517136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sz="1800" dirty="0"/>
              <a:t>A saloon is a car with a separate boot. </a:t>
            </a:r>
            <a:endParaRPr lang="cs-CZ" sz="1800" dirty="0"/>
          </a:p>
          <a:p>
            <a:r>
              <a:rPr sz="1800" dirty="0"/>
              <a:t>In American English, it is called a sedan.</a:t>
            </a:r>
          </a:p>
        </p:txBody>
      </p:sp>
    </p:spTree>
    <p:extLst>
      <p:ext uri="{BB962C8B-B14F-4D97-AF65-F5344CB8AC3E}">
        <p14:creationId xmlns:p14="http://schemas.microsoft.com/office/powerpoint/2010/main" val="337076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8BE9A2-8956-141B-BFE6-C607C93D8A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FB7B1E-ABD4-E1FB-E035-45076F5BF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4" y="4837132"/>
            <a:ext cx="4705097" cy="1615684"/>
          </a:xfrm>
        </p:spPr>
        <p:txBody>
          <a:bodyPr>
            <a:normAutofit/>
          </a:bodyPr>
          <a:lstStyle/>
          <a:p>
            <a:r>
              <a:rPr b="0" u="sng"/>
              <a:t>13) SPORTS CAR</a:t>
            </a:r>
          </a:p>
        </p:txBody>
      </p:sp>
      <p:pic>
        <p:nvPicPr>
          <p:cNvPr id="13" name="Obrázek 3"/>
          <p:cNvPicPr>
            <a:picLocks noChangeAspect="1"/>
          </p:cNvPicPr>
          <p:nvPr/>
        </p:nvPicPr>
        <p:blipFill>
          <a:blip r:embed="rId3"/>
          <a:srcRect t="23037" b="20748"/>
          <a:stretch>
            <a:fillRect/>
          </a:stretch>
        </p:blipFill>
        <p:spPr>
          <a:xfrm>
            <a:off x="20" y="10"/>
            <a:ext cx="12191980" cy="45577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0F428-C71F-CFA9-10B8-E3271FA86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6353" y="4837132"/>
            <a:ext cx="6296548" cy="1615684"/>
          </a:xfrm>
        </p:spPr>
        <p:txBody>
          <a:bodyPr vert="horz" lIns="91440" tIns="45720" rIns="91440" bIns="45720">
            <a:normAutofit/>
          </a:bodyPr>
          <a:lstStyle/>
          <a:p>
            <a:r>
              <a:rPr dirty="0"/>
              <a:t>A sports car is fast and usually has two doors. </a:t>
            </a:r>
            <a:endParaRPr lang="cs-CZ" dirty="0"/>
          </a:p>
          <a:p>
            <a:r>
              <a:rPr dirty="0"/>
              <a:t>It is made for speed.</a:t>
            </a:r>
          </a:p>
        </p:txBody>
      </p:sp>
    </p:spTree>
    <p:extLst>
      <p:ext uri="{BB962C8B-B14F-4D97-AF65-F5344CB8AC3E}">
        <p14:creationId xmlns:p14="http://schemas.microsoft.com/office/powerpoint/2010/main" val="3743558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01187F7A-920C-B377-65E8-1CF4CBCE3C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1D51E5-7ADD-AE46-C9A0-B97BD6980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959051"/>
            <a:ext cx="7202558" cy="2513486"/>
          </a:xfrm>
        </p:spPr>
        <p:txBody>
          <a:bodyPr vert="horz" lIns="91440" tIns="45720" rIns="91440" bIns="45720" anchor="ctr">
            <a:normAutofit/>
          </a:bodyPr>
          <a:lstStyle/>
          <a:p>
            <a:r>
              <a:rPr sz="4000" b="0" u="sng" dirty="0"/>
              <a:t>14) LIFTBACK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061BD-DE66-8BB6-0DB4-60D88B353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6158" y="4762919"/>
            <a:ext cx="6250123" cy="1709619"/>
          </a:xfrm>
        </p:spPr>
        <p:txBody>
          <a:bodyPr vert="horz" lIns="91440" tIns="45720" rIns="91440" bIns="45720"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sz="1800" dirty="0"/>
              <a:t>A liftback looks like a saloon but has a large rear door. </a:t>
            </a:r>
            <a:endParaRPr lang="cs-CZ" sz="1800" dirty="0"/>
          </a:p>
          <a:p>
            <a:pPr>
              <a:buFont typeface="Arial" panose="020B0604020202020204" pitchFamily="34" charset="0"/>
              <a:buChar char="•"/>
            </a:pPr>
            <a:r>
              <a:rPr sz="1800" dirty="0"/>
              <a:t>The rear window opens with the door.</a:t>
            </a:r>
            <a:endParaRPr dirty="0"/>
          </a:p>
        </p:txBody>
      </p:sp>
      <p:pic>
        <p:nvPicPr>
          <p:cNvPr id="18" name="Obrázek 3"/>
          <p:cNvPicPr>
            <a:picLocks noChangeAspect="1"/>
          </p:cNvPicPr>
          <p:nvPr/>
        </p:nvPicPr>
        <p:blipFill>
          <a:blip r:embed="rId3"/>
          <a:srcRect t="21061"/>
          <a:stretch>
            <a:fillRect/>
          </a:stretch>
        </p:blipFill>
        <p:spPr>
          <a:xfrm>
            <a:off x="20" y="10"/>
            <a:ext cx="12191980" cy="490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86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BA2AFC67-0973-EC0D-F14E-710D701B20B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850E08-3384-039E-232B-C28D55F5C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03504"/>
            <a:ext cx="3553412" cy="1527048"/>
          </a:xfrm>
        </p:spPr>
        <p:txBody>
          <a:bodyPr anchor="b">
            <a:normAutofit/>
          </a:bodyPr>
          <a:lstStyle/>
          <a:p>
            <a:r>
              <a:rPr b="0" u="sng"/>
              <a:t>15) TRACTOR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1E389-F651-AB74-0212-8DE10988F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212848"/>
            <a:ext cx="3553412" cy="4122420"/>
          </a:xfrm>
        </p:spPr>
        <p:txBody>
          <a:bodyPr vert="horz" lIns="91440" tIns="45720" rIns="91440" bIns="45720">
            <a:normAutofit/>
          </a:bodyPr>
          <a:lstStyle/>
          <a:p>
            <a:r>
              <a:rPr sz="1800" dirty="0"/>
              <a:t>A tractor is used on a farm. </a:t>
            </a:r>
            <a:endParaRPr lang="cs-CZ" sz="1800" dirty="0"/>
          </a:p>
          <a:p>
            <a:r>
              <a:rPr sz="1800" dirty="0"/>
              <a:t>It pulls machines and trailers.</a:t>
            </a:r>
          </a:p>
        </p:txBody>
      </p:sp>
      <p:pic>
        <p:nvPicPr>
          <p:cNvPr id="16" name="Obrázek 3"/>
          <p:cNvPicPr>
            <a:picLocks noChangeAspect="1"/>
          </p:cNvPicPr>
          <p:nvPr/>
        </p:nvPicPr>
        <p:blipFill>
          <a:blip r:embed="rId3"/>
          <a:srcRect l="16921" r="22060"/>
          <a:stretch>
            <a:fillRect/>
          </a:stretch>
        </p:blipFill>
        <p:spPr>
          <a:xfrm>
            <a:off x="4752550" y="10"/>
            <a:ext cx="743945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90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875D55-4A80-43E9-38F6-27E3664939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2" name="Obrázek 3"/>
          <p:cNvPicPr>
            <a:picLocks noChangeAspect="1"/>
          </p:cNvPicPr>
          <p:nvPr/>
        </p:nvPicPr>
        <p:blipFill>
          <a:blip r:embed="rId3">
            <a:alphaModFix amt="60000"/>
          </a:blip>
          <a:srcRect t="1541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05CF9-229F-54B2-09AD-20C88D6AC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7" y="1482602"/>
            <a:ext cx="10697083" cy="3225051"/>
          </a:xfrm>
        </p:spPr>
        <p:txBody>
          <a:bodyPr vert="horz" lIns="91440" tIns="45720" rIns="91440" bIns="45720" anchor="b">
            <a:normAutofit/>
          </a:bodyPr>
          <a:lstStyle/>
          <a:p>
            <a:pPr algn="ctr">
              <a:buNone/>
            </a:pPr>
            <a:r>
              <a:rPr sz="4800" b="0" u="sng" dirty="0">
                <a:solidFill>
                  <a:srgbClr val="FFFFFF"/>
                </a:solidFill>
              </a:rPr>
              <a:t>16) SUV (sport utility vehicle)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A4918-3E5F-BB6B-C573-122E974E4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785" y="5164853"/>
            <a:ext cx="8591294" cy="1235947"/>
          </a:xfrm>
        </p:spPr>
        <p:txBody>
          <a:bodyPr vert="horz" lIns="91440" tIns="45720" rIns="91440" bIns="4572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sz="2200" dirty="0">
                <a:solidFill>
                  <a:srgbClr val="FFFFFF"/>
                </a:solidFill>
              </a:rPr>
              <a:t>A</a:t>
            </a:r>
            <a:r>
              <a:rPr lang="cs-CZ" sz="2200" dirty="0">
                <a:solidFill>
                  <a:srgbClr val="FFFFFF"/>
                </a:solidFill>
              </a:rPr>
              <a:t>n</a:t>
            </a:r>
            <a:r>
              <a:rPr sz="2200" dirty="0">
                <a:solidFill>
                  <a:srgbClr val="FFFFFF"/>
                </a:solidFill>
              </a:rPr>
              <a:t> SUV is higher than a normal car. </a:t>
            </a:r>
            <a:endParaRPr lang="cs-CZ" sz="2200" dirty="0">
              <a:solidFill>
                <a:srgbClr val="FFFF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2200" dirty="0">
                <a:solidFill>
                  <a:srgbClr val="FFFFFF"/>
                </a:solidFill>
              </a:rPr>
              <a:t>It can drive on roads and rough tracks.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8932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10135D4-D3A1-4556-B91B-4A12069D42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4" name="Obrázek 3"/>
          <p:cNvPicPr>
            <a:picLocks noChangeAspect="1"/>
          </p:cNvPicPr>
          <p:nvPr/>
        </p:nvPicPr>
        <p:blipFill>
          <a:blip r:embed="rId3"/>
          <a:srcRect t="23391" r="9091"/>
          <a:stretch>
            <a:fillRect/>
          </a:stretch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CCD9CD-49AE-3D3E-923B-81ECD3FBF75F}"/>
              </a:ext>
            </a:extLst>
          </p:cNvPr>
          <p:cNvSpPr>
            <a:spLocks noGrp="1"/>
          </p:cNvSpPr>
          <p:nvPr/>
        </p:nvSpPr>
        <p:spPr>
          <a:xfrm rot="5400000">
            <a:off x="752015" y="-752015"/>
            <a:ext cx="6858000" cy="836203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50000"/>
                </a:srgbClr>
              </a:gs>
              <a:gs pos="10000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F41B2-E82A-F932-382B-59C73483A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18" y="3429000"/>
            <a:ext cx="4506064" cy="1888742"/>
          </a:xfrm>
        </p:spPr>
        <p:txBody>
          <a:bodyPr vert="horz" lIns="91440" tIns="45720" rIns="91440" bIns="45720" anchor="b">
            <a:normAutofit/>
          </a:bodyPr>
          <a:lstStyle/>
          <a:p>
            <a:r>
              <a:rPr sz="4000" b="0" u="sng" dirty="0">
                <a:solidFill>
                  <a:srgbClr val="FFFFFF"/>
                </a:solidFill>
              </a:rPr>
              <a:t>17) OFF-ROAD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CD2B-5C48-84B1-36D4-2C57588BA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916" y="5428229"/>
            <a:ext cx="5469084" cy="899643"/>
          </a:xfrm>
        </p:spPr>
        <p:txBody>
          <a:bodyPr vert="horz" lIns="91440" tIns="45720" rIns="91440" bIns="45720" anchor="t">
            <a:noAutofit/>
          </a:bodyPr>
          <a:lstStyle/>
          <a:p>
            <a:r>
              <a:rPr sz="1800" dirty="0">
                <a:solidFill>
                  <a:srgbClr val="FFFFFF"/>
                </a:solidFill>
              </a:rPr>
              <a:t>An off-road vehicle can drive on rough ground. </a:t>
            </a:r>
            <a:endParaRPr lang="cs-CZ" sz="1800" dirty="0">
              <a:solidFill>
                <a:srgbClr val="FFFFFF"/>
              </a:solidFill>
            </a:endParaRPr>
          </a:p>
          <a:p>
            <a:r>
              <a:rPr sz="1800" dirty="0">
                <a:solidFill>
                  <a:srgbClr val="FFFFFF"/>
                </a:solidFill>
              </a:rPr>
              <a:t>It is made for roads without tarmac.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2088020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875D55-4A80-43E9-38F6-27E3664939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2" name="Obrázek 3"/>
          <p:cNvPicPr>
            <a:picLocks noChangeAspect="1"/>
          </p:cNvPicPr>
          <p:nvPr/>
        </p:nvPicPr>
        <p:blipFill>
          <a:blip r:embed="rId3">
            <a:alphaModFix amt="60000"/>
          </a:blip>
          <a:srcRect t="11772" b="3959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37587C-8618-588D-5EFC-736AF31EA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923" y="807413"/>
            <a:ext cx="7588155" cy="914821"/>
          </a:xfrm>
        </p:spPr>
        <p:txBody>
          <a:bodyPr vert="horz" lIns="91440" tIns="45720" rIns="91440" bIns="45720" anchor="b">
            <a:normAutofit/>
          </a:bodyPr>
          <a:lstStyle/>
          <a:p>
            <a:pPr algn="ctr">
              <a:buNone/>
            </a:pPr>
            <a:r>
              <a:rPr sz="5400" b="0" u="sng">
                <a:solidFill>
                  <a:srgbClr val="FFFFFF"/>
                </a:solidFill>
              </a:rPr>
              <a:t>18) ESTATE CAR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AFAE9-7A8B-57F9-8A26-70A8BB631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923" y="4912822"/>
            <a:ext cx="7588155" cy="1134370"/>
          </a:xfrm>
        </p:spPr>
        <p:txBody>
          <a:bodyPr vert="horz" lIns="91440" tIns="45720" rIns="91440" bIns="4572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FFFFFF"/>
                </a:solidFill>
              </a:rPr>
              <a:t>An estate car has a large boot. </a:t>
            </a:r>
            <a:endParaRPr lang="cs-CZ" sz="2400" dirty="0">
              <a:solidFill>
                <a:srgbClr val="FFFF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FFFFFF"/>
                </a:solidFill>
              </a:rPr>
              <a:t>It is good for families and luggage.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0601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875D55-4A80-43E9-38F6-27E3664939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2" name="Obrázek 3"/>
          <p:cNvPicPr>
            <a:picLocks noChangeAspect="1"/>
          </p:cNvPicPr>
          <p:nvPr/>
        </p:nvPicPr>
        <p:blipFill>
          <a:blip r:embed="rId3">
            <a:alphaModFix amt="60000"/>
          </a:blip>
          <a:srcRect t="16662" b="6019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109FB7-8D7C-F6F5-D0BA-712721293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69" y="140678"/>
            <a:ext cx="9086210" cy="883586"/>
          </a:xfrm>
        </p:spPr>
        <p:txBody>
          <a:bodyPr vert="horz" lIns="91440" tIns="45720" rIns="91440" bIns="45720" anchor="b">
            <a:normAutofit fontScale="90000"/>
          </a:bodyPr>
          <a:lstStyle/>
          <a:p>
            <a:pPr algn="ctr">
              <a:buNone/>
            </a:pPr>
            <a:r>
              <a:rPr sz="5000" b="0" u="sng" dirty="0">
                <a:solidFill>
                  <a:srgbClr val="FFFFFF"/>
                </a:solidFill>
              </a:rPr>
              <a:t>19) MPV (multipurpose vehicle)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BF6E8-8EA9-8EF5-91FA-D7EB35EE2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981" y="5536642"/>
            <a:ext cx="8855098" cy="984737"/>
          </a:xfrm>
        </p:spPr>
        <p:txBody>
          <a:bodyPr vert="horz" lIns="91440" tIns="45720" rIns="91440" bIns="45720" anchor="t">
            <a:normAutofit fontScale="90943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FFFFFF"/>
                </a:solidFill>
              </a:rPr>
              <a:t>An MPV is a large car for people. </a:t>
            </a:r>
            <a:endParaRPr lang="cs-CZ" sz="2400" dirty="0">
              <a:solidFill>
                <a:srgbClr val="FFFF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FFFFFF"/>
                </a:solidFill>
              </a:rPr>
              <a:t>It has many seats and lots of space.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841533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875D55-4A80-43E9-38F6-27E3664939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2" name="Obrázek 3"/>
          <p:cNvPicPr>
            <a:picLocks noChangeAspect="1"/>
          </p:cNvPicPr>
          <p:nvPr/>
        </p:nvPicPr>
        <p:blipFill>
          <a:blip r:embed="rId3">
            <a:alphaModFix amt="60000"/>
          </a:blip>
          <a:srcRect r="19554" b="-1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FFFB24-8997-5BE9-DCA3-D6B04D328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84255" y="874931"/>
            <a:ext cx="7847763" cy="4593301"/>
          </a:xfrm>
        </p:spPr>
        <p:txBody>
          <a:bodyPr vert="horz" lIns="91440" tIns="45720" rIns="91440" bIns="45720" anchor="b">
            <a:normAutofit/>
          </a:bodyPr>
          <a:lstStyle/>
          <a:p>
            <a:pPr algn="ctr">
              <a:buNone/>
            </a:pPr>
            <a:r>
              <a:rPr sz="4400" b="0" u="sng" dirty="0">
                <a:solidFill>
                  <a:srgbClr val="FFFFFF"/>
                </a:solidFill>
              </a:rPr>
              <a:t>20) BOX TRAILER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4CAB7-7C67-B139-45CA-C8C330F93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68" y="5697210"/>
            <a:ext cx="7588155" cy="931813"/>
          </a:xfrm>
        </p:spPr>
        <p:txBody>
          <a:bodyPr vert="horz" lIns="91440" tIns="45720" rIns="91440" bIns="45720" anchor="t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sz="2200" dirty="0">
                <a:solidFill>
                  <a:srgbClr val="FFFFFF"/>
                </a:solidFill>
              </a:rPr>
              <a:t>A box trailer is pulled by a car or van. </a:t>
            </a:r>
            <a:endParaRPr lang="cs-CZ" sz="2200" dirty="0">
              <a:solidFill>
                <a:srgbClr val="FFFF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sz="2200" dirty="0">
                <a:solidFill>
                  <a:srgbClr val="FFFFFF"/>
                </a:solidFill>
              </a:rPr>
              <a:t>It carries cargo in a covered box.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9580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Vanill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Vanill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423</Words>
  <Application>Microsoft Office PowerPoint</Application>
  <DocSecurity>0</DocSecurity>
  <PresentationFormat>Širokoúhlá obrazovka</PresentationFormat>
  <Paragraphs>61</Paragraphs>
  <Slides>21</Slides>
  <Notes>21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4" baseType="lpstr">
      <vt:lpstr>Arial</vt:lpstr>
      <vt:lpstr>Neue Haas Grotesk Text Pro</vt:lpstr>
      <vt:lpstr>VanillaVTI</vt:lpstr>
      <vt:lpstr>Types of vehicles</vt:lpstr>
      <vt:lpstr>MOPED</vt:lpstr>
      <vt:lpstr>2) PICK-UP</vt:lpstr>
      <vt:lpstr>3) CAMPER</vt:lpstr>
      <vt:lpstr>    4) TANKER</vt:lpstr>
      <vt:lpstr>5) HATCHBACK</vt:lpstr>
      <vt:lpstr>6) VAN</vt:lpstr>
      <vt:lpstr>7) TRUCK</vt:lpstr>
      <vt:lpstr>8) CONVERTIBLE</vt:lpstr>
      <vt:lpstr>9) LORRY</vt:lpstr>
      <vt:lpstr>10) BUS</vt:lpstr>
      <vt:lpstr>11) COACH</vt:lpstr>
      <vt:lpstr>12) SALOON</vt:lpstr>
      <vt:lpstr>13) SPORTS CAR</vt:lpstr>
      <vt:lpstr>14) LIFTBACK</vt:lpstr>
      <vt:lpstr>15) TRACTOR</vt:lpstr>
      <vt:lpstr>16) SUV (sport utility vehicle)</vt:lpstr>
      <vt:lpstr>17) OFF-ROAD </vt:lpstr>
      <vt:lpstr>18) ESTATE CAR</vt:lpstr>
      <vt:lpstr>19) MPV (multipurpose vehicle)</vt:lpstr>
      <vt:lpstr>20) BOX TRAILER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420724070300</cp:lastModifiedBy>
  <cp:revision>4</cp:revision>
  <dcterms:created xsi:type="dcterms:W3CDTF">2026-09-08T13:26:47Z</dcterms:created>
  <dcterms:modified xsi:type="dcterms:W3CDTF">2026-09-08T16:30:53Z</dcterms:modified>
</cp:coreProperties>
</file>