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052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1097280"/>
            <a:ext cx="3657600" cy="3657600"/>
          </a:xfrm>
          <a:prstGeom prst="ellipse">
            <a:avLst/>
          </a:prstGeom>
          <a:solidFill>
            <a:srgbClr val="2A4080">
              <a:alpha val="50000"/>
            </a:srgbClr>
          </a:solidFill>
          <a:ln w="12700">
            <a:solidFill>
              <a:srgbClr val="2A4080">
                <a:alpha val="5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0" y="-457200"/>
            <a:ext cx="2286000" cy="2286000"/>
          </a:xfrm>
          <a:prstGeom prst="ellipse">
            <a:avLst/>
          </a:prstGeom>
          <a:solidFill>
            <a:srgbClr val="4A90D9">
              <a:alpha val="40000"/>
            </a:srgbClr>
          </a:solidFill>
          <a:ln w="12700">
            <a:solidFill>
              <a:srgbClr val="4A90D9">
                <a:alpha val="4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914400" y="3474720"/>
            <a:ext cx="2743200" cy="2743200"/>
          </a:xfrm>
          <a:prstGeom prst="ellipse">
            <a:avLst/>
          </a:prstGeom>
          <a:solidFill>
            <a:srgbClr val="2A4080">
              <a:alpha val="40000"/>
            </a:srgbClr>
          </a:solidFill>
          <a:ln w="12700">
            <a:solidFill>
              <a:srgbClr val="2A4080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716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&amp; FINANCE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2148840"/>
            <a:ext cx="109728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2860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Comprehensive Overview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108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What is Money?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349300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Evolution of Money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3877056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Personal Finance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846320" y="3108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Banking Accounts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846320" y="349300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Loans &amp; Mortgages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46320" y="3877056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Exchange Rates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MONEY?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8229600" cy="1005840"/>
          </a:xfrm>
          <a:prstGeom prst="roundRect">
            <a:avLst>
              <a:gd name="adj" fmla="val 9091"/>
            </a:avLst>
          </a:prstGeom>
          <a:solidFill>
            <a:srgbClr val="E8F0FA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28016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is everything that serves as a universally accepted medium for exchange and means of payment.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2423160"/>
            <a:ext cx="2560320" cy="2286000"/>
          </a:xfrm>
          <a:prstGeom prst="roundRect">
            <a:avLst>
              <a:gd name="adj" fmla="val 4800"/>
            </a:avLst>
          </a:prstGeom>
          <a:solidFill>
            <a:srgbClr val="1A6B9A"/>
          </a:solidFill>
          <a:ln w="12700">
            <a:solidFill>
              <a:srgbClr val="1A6B9A"/>
            </a:solidFill>
            <a:prstDash val="solid"/>
          </a:ln>
          <a:effectLst>
            <a:outerShdw blurRad="101600" dist="38100" dir="2700000" algn="bl" rotWithShape="0">
              <a:srgbClr val="000000">
                <a:alpha val="1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25146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of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buy and sell goods and services between people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2423160"/>
            <a:ext cx="2560320" cy="2286000"/>
          </a:xfrm>
          <a:prstGeom prst="roundRect">
            <a:avLst>
              <a:gd name="adj" fmla="val 4800"/>
            </a:avLst>
          </a:prstGeom>
          <a:solidFill>
            <a:srgbClr val="1A7A5A"/>
          </a:solidFill>
          <a:ln w="12700">
            <a:solidFill>
              <a:srgbClr val="1A7A5A"/>
            </a:solidFill>
            <a:prstDash val="solid"/>
          </a:ln>
          <a:effectLst>
            <a:outerShdw blurRad="101600" dist="38100" dir="27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91840" y="25146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of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383280" y="320040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saved and retrieved in the future with preserved value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2423160"/>
            <a:ext cx="2560320" cy="2286000"/>
          </a:xfrm>
          <a:prstGeom prst="roundRect">
            <a:avLst>
              <a:gd name="adj" fmla="val 4800"/>
            </a:avLst>
          </a:prstGeom>
          <a:solidFill>
            <a:srgbClr val="7A4A1A"/>
          </a:solidFill>
          <a:ln w="12700">
            <a:solidFill>
              <a:srgbClr val="7A4A1A"/>
            </a:solidFill>
            <a:prstDash val="solid"/>
          </a:ln>
          <a:effectLst>
            <a:outerShdw blurRad="101600" dist="38100" dir="27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126480" y="25146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of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17920" y="320040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measure for pricing goods, services, and debts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A4080"/>
          </a:solidFill>
          <a:ln w="12700">
            <a:solidFill>
              <a:srgbClr val="2A408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EVOLUTION OF MONEY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307592"/>
            <a:ext cx="640080" cy="640080"/>
          </a:xfrm>
          <a:prstGeom prst="ellipse">
            <a:avLst/>
          </a:prstGeom>
          <a:solidFill>
            <a:srgbClr val="8B4513"/>
          </a:solidFill>
          <a:ln w="12700">
            <a:solidFill>
              <a:srgbClr val="8B451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30759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58368" y="1947672"/>
            <a:ext cx="54864" cy="246888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88720" y="1234440"/>
            <a:ext cx="7498080" cy="777240"/>
          </a:xfrm>
          <a:prstGeom prst="roundRect">
            <a:avLst>
              <a:gd name="adj" fmla="val 9412"/>
            </a:avLst>
          </a:prstGeom>
          <a:solidFill>
            <a:srgbClr val="F1F5F9"/>
          </a:solidFill>
          <a:ln w="12700">
            <a:solidFill>
              <a:srgbClr val="DDE3E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71600" y="12801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B45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Barter System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657600" y="12984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(Ancient)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161848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exchange of goods. A hen for fruits, grain for cloth — no universal medium needed.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5760" y="2221992"/>
            <a:ext cx="640080" cy="640080"/>
          </a:xfrm>
          <a:prstGeom prst="ellipse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222199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2862072"/>
            <a:ext cx="54864" cy="246888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88720" y="2148840"/>
            <a:ext cx="7498080" cy="777240"/>
          </a:xfrm>
          <a:prstGeom prst="roundRect">
            <a:avLst>
              <a:gd name="adj" fmla="val 9412"/>
            </a:avLst>
          </a:prstGeom>
          <a:solidFill>
            <a:srgbClr val="F1F5F9"/>
          </a:solidFill>
          <a:ln w="12700">
            <a:solidFill>
              <a:srgbClr val="DDE3E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71600" y="21945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Commodity Money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57600" y="22128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(Early Civilizations)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371600" y="253288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Salt, tobacco, wine, and cattle used as trade goods with inherent value.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65760" y="3136392"/>
            <a:ext cx="640080" cy="640080"/>
          </a:xfrm>
          <a:prstGeom prst="ellipse">
            <a:avLst/>
          </a:prstGeom>
          <a:solidFill>
            <a:srgbClr val="2A6496"/>
          </a:solidFill>
          <a:ln w="12700">
            <a:solidFill>
              <a:srgbClr val="2A649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313639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58368" y="3776472"/>
            <a:ext cx="54864" cy="246888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88720" y="3063240"/>
            <a:ext cx="7498080" cy="777240"/>
          </a:xfrm>
          <a:prstGeom prst="roundRect">
            <a:avLst>
              <a:gd name="adj" fmla="val 9412"/>
            </a:avLst>
          </a:prstGeom>
          <a:solidFill>
            <a:srgbClr val="F1F5F9"/>
          </a:solidFill>
          <a:ln w="12700">
            <a:solidFill>
              <a:srgbClr val="DDE3E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71600" y="31089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A64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Coins &amp; Notes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657600" y="31272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(Classical Era)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371600" y="344728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 coins and paper notes issued by governments standardized trade.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65760" y="4050792"/>
            <a:ext cx="640080" cy="640080"/>
          </a:xfrm>
          <a:prstGeom prst="ellipse">
            <a:avLst/>
          </a:prstGeom>
          <a:solidFill>
            <a:srgbClr val="1A7A5A"/>
          </a:solidFill>
          <a:ln w="12700">
            <a:solidFill>
              <a:srgbClr val="1A7A5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5760" y="405079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1188720" y="3977640"/>
            <a:ext cx="7498080" cy="777240"/>
          </a:xfrm>
          <a:prstGeom prst="roundRect">
            <a:avLst>
              <a:gd name="adj" fmla="val 9412"/>
            </a:avLst>
          </a:prstGeom>
          <a:solidFill>
            <a:srgbClr val="F1F5F9"/>
          </a:solidFill>
          <a:ln w="12700">
            <a:solidFill>
              <a:srgbClr val="DDE3E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371600" y="40233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Money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657600" y="40416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(Modern Day)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371600" y="436168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Cards, transfers, QR codes, and online payments dominate transactions.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WAYS TO PAY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188720"/>
            <a:ext cx="2606040" cy="1691640"/>
          </a:xfrm>
          <a:prstGeom prst="roundRect">
            <a:avLst>
              <a:gd name="adj" fmla="val 6486"/>
            </a:avLst>
          </a:prstGeom>
          <a:solidFill>
            <a:srgbClr val="155A8A"/>
          </a:solidFill>
          <a:ln w="12700">
            <a:solidFill>
              <a:srgbClr val="155A8A"/>
            </a:solidFill>
            <a:prstDash val="solid"/>
          </a:ln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29844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💳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65760" y="173736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Debit Card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2084832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money directly from your bank account — you spend your own funds.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0" y="1188720"/>
            <a:ext cx="2606040" cy="1691640"/>
          </a:xfrm>
          <a:prstGeom prst="roundRect">
            <a:avLst>
              <a:gd name="adj" fmla="val 6486"/>
            </a:avLst>
          </a:prstGeom>
          <a:solidFill>
            <a:srgbClr val="1A7A5A"/>
          </a:solidFill>
          <a:ln w="12700">
            <a:solidFill>
              <a:srgbClr val="1A7A5A"/>
            </a:solidFill>
            <a:prstDash val="solid"/>
          </a:ln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00400" y="129844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💳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200400" y="173736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Card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2084832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money to pay now and repay the bank later, often with interest.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035040" y="1188720"/>
            <a:ext cx="2606040" cy="1691640"/>
          </a:xfrm>
          <a:prstGeom prst="roundRect">
            <a:avLst>
              <a:gd name="adj" fmla="val 6486"/>
            </a:avLst>
          </a:prstGeom>
          <a:solidFill>
            <a:srgbClr val="7A5A1A"/>
          </a:solidFill>
          <a:ln w="12700">
            <a:solidFill>
              <a:srgbClr val="7A5A1A"/>
            </a:solidFill>
            <a:prstDash val="solid"/>
          </a:ln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035040" y="129844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💵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035040" y="173736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26480" y="2084832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banknotes and coins from your wallet. Instant and universally accepted.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5760" y="3063240"/>
            <a:ext cx="2606040" cy="1691640"/>
          </a:xfrm>
          <a:prstGeom prst="roundRect">
            <a:avLst>
              <a:gd name="adj" fmla="val 6486"/>
            </a:avLst>
          </a:prstGeom>
          <a:solidFill>
            <a:srgbClr val="6A2A7A"/>
          </a:solidFill>
          <a:ln w="12700">
            <a:solidFill>
              <a:srgbClr val="6A2A7A"/>
            </a:solidFill>
            <a:prstDash val="solid"/>
          </a:ln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317296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📄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365760" y="361188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Cheque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3959352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an amount on special paper. Still used in the USA; rare in the Czech Republic.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0" y="3063240"/>
            <a:ext cx="2606040" cy="1691640"/>
          </a:xfrm>
          <a:prstGeom prst="roundRect">
            <a:avLst>
              <a:gd name="adj" fmla="val 6486"/>
            </a:avLst>
          </a:prstGeom>
          <a:solidFill>
            <a:srgbClr val="1A6B6B"/>
          </a:solidFill>
          <a:ln w="12700">
            <a:solidFill>
              <a:srgbClr val="1A6B6B"/>
            </a:solidFill>
            <a:prstDash val="solid"/>
          </a:ln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200400" y="317296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📱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3200400" y="361188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Transfer / QR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91840" y="3959352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bills and invoices online or by scanning a QR code — fast and digital.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035040" y="3063240"/>
            <a:ext cx="2606040" cy="1691640"/>
          </a:xfrm>
          <a:prstGeom prst="roundRect">
            <a:avLst>
              <a:gd name="adj" fmla="val 6486"/>
            </a:avLst>
          </a:prstGeom>
          <a:solidFill>
            <a:srgbClr val="8A2A2A"/>
          </a:solidFill>
          <a:ln w="12700">
            <a:solidFill>
              <a:srgbClr val="8A2A2A"/>
            </a:solidFill>
            <a:prstDash val="solid"/>
          </a:ln>
          <a:effectLst>
            <a:outerShdw blurRad="1016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cs-CZ" dirty="0"/>
          </a:p>
        </p:txBody>
      </p:sp>
      <p:sp>
        <p:nvSpPr>
          <p:cNvPr id="25" name="Text 23"/>
          <p:cNvSpPr/>
          <p:nvPr/>
        </p:nvSpPr>
        <p:spPr>
          <a:xfrm>
            <a:off x="6035040" y="317296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🧾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035040" y="361188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126480" y="3959352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receive a receipt as proof of purchase when buying goods or services.</a:t>
            </a:r>
            <a:endParaRPr lang="cs-CZ" sz="1050" dirty="0">
              <a:solidFill>
                <a:srgbClr val="D0E8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cs-CZ" sz="1050" dirty="0">
              <a:solidFill>
                <a:srgbClr val="D0E8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cs-CZ" sz="1050" b="1" dirty="0" err="1">
                <a:solidFill>
                  <a:srgbClr val="D0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05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 ACCOUNTS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58115" y="1143000"/>
            <a:ext cx="2884805" cy="3611880"/>
          </a:xfrm>
          <a:prstGeom prst="roundRect">
            <a:avLst>
              <a:gd name="adj" fmla="val 3038"/>
            </a:avLst>
          </a:prstGeom>
          <a:solidFill>
            <a:srgbClr val="EBF5FB"/>
          </a:solidFill>
          <a:ln w="12700">
            <a:solidFill>
              <a:srgbClr val="4A90D9"/>
            </a:solidFill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8115" y="1138428"/>
            <a:ext cx="2872740" cy="640080"/>
          </a:xfrm>
          <a:prstGeom prst="roundRect">
            <a:avLst>
              <a:gd name="adj" fmla="val 17143"/>
            </a:avLst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-318453" y="1207008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Current Account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37185" y="1943354"/>
            <a:ext cx="25146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at your bank for everyday use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 money whenever you need it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via ATM / cash machine with your card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regular bank statements showing your balance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 account for daily transactions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23000" y="1161485"/>
            <a:ext cx="2710180" cy="3611880"/>
          </a:xfrm>
          <a:prstGeom prst="roundRect">
            <a:avLst>
              <a:gd name="adj" fmla="val 3038"/>
            </a:avLst>
          </a:prstGeom>
          <a:solidFill>
            <a:srgbClr val="EAFAF1"/>
          </a:solidFill>
          <a:ln w="12700">
            <a:solidFill>
              <a:srgbClr val="27AE60"/>
            </a:solidFill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223000" y="1159256"/>
            <a:ext cx="2710179" cy="640080"/>
          </a:xfrm>
          <a:prstGeom prst="roundRect">
            <a:avLst>
              <a:gd name="adj" fmla="val 17143"/>
            </a:avLst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03950" y="1213475"/>
            <a:ext cx="27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 deposit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57950" y="1891030"/>
            <a:ext cx="201295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money aside for the future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Funds locked for a fixed period (e.g. 10 years)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withdraw until the term expires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interest — withdraw MORE than you deposited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for long-term financial goals</a:t>
            </a:r>
            <a:endParaRPr lang="en-US" sz="1200" dirty="0"/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1D0755FA-19EF-D797-6D73-D0BBA33F5ABA}"/>
              </a:ext>
            </a:extLst>
          </p:cNvPr>
          <p:cNvSpPr/>
          <p:nvPr/>
        </p:nvSpPr>
        <p:spPr>
          <a:xfrm>
            <a:off x="3225800" y="1161485"/>
            <a:ext cx="2710180" cy="3611880"/>
          </a:xfrm>
          <a:prstGeom prst="roundRect">
            <a:avLst>
              <a:gd name="adj" fmla="val 3038"/>
            </a:avLst>
          </a:prstGeom>
          <a:solidFill>
            <a:srgbClr val="EBF5FB"/>
          </a:solidFill>
          <a:ln w="12700">
            <a:solidFill>
              <a:srgbClr val="4A90D9"/>
            </a:solidFill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AE7EAC42-3A93-1C48-2EC2-8970294D5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1161485"/>
            <a:ext cx="2710180" cy="652329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AC7CACCF-AF99-C7B4-3715-9AE699CC23EE}"/>
              </a:ext>
            </a:extLst>
          </p:cNvPr>
          <p:cNvSpPr txBox="1"/>
          <p:nvPr/>
        </p:nvSpPr>
        <p:spPr>
          <a:xfrm>
            <a:off x="3730942" y="1280730"/>
            <a:ext cx="4578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</a:t>
            </a:r>
            <a:r>
              <a:rPr lang="cs-CZ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</a:t>
            </a:r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A91BB30-2BAA-3AF9-8759-E15402D9A797}"/>
              </a:ext>
            </a:extLst>
          </p:cNvPr>
          <p:cNvSpPr txBox="1"/>
          <p:nvPr/>
        </p:nvSpPr>
        <p:spPr>
          <a:xfrm>
            <a:off x="3329940" y="2120900"/>
            <a:ext cx="24431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bank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</a:t>
            </a:r>
            <a:endParaRPr lang="cs-CZ" sz="12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endParaRPr lang="cs-CZ" sz="12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cash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-term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</a:t>
            </a:r>
            <a:r>
              <a:rPr lang="cs-CZ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  <a:r>
              <a:rPr lang="cs-CZ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6D2E46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LOANS &amp; MORTGAGES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" y="169164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EF0F5"/>
          </a:solidFill>
          <a:ln w="12700">
            <a:solidFill>
              <a:srgbClr val="E8B4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7373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What?  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2029968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borrowed from a bank for any personal purpose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65760" y="2496312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FEAF2"/>
          </a:solidFill>
          <a:ln w="12700">
            <a:solidFill>
              <a:srgbClr val="E8B4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542032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When?  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34640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need something expensive but don't have enough savings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65760" y="3300984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EF0F5"/>
          </a:solidFill>
          <a:ln w="12700">
            <a:solidFill>
              <a:srgbClr val="E8B4C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3346704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Cost?  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2920" y="3639312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repay the borrowed amount PLUS interest (extra charges)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65760" y="4105656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FEAF2"/>
          </a:solidFill>
          <a:ln w="12700">
            <a:solidFill>
              <a:srgbClr val="E8B4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4151376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Result?  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2920" y="4443984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always pay back MORE than you originally borrowed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0" y="1097280"/>
            <a:ext cx="0" cy="3840480"/>
          </a:xfrm>
          <a:prstGeom prst="line">
            <a:avLst/>
          </a:prstGeom>
          <a:noFill/>
          <a:ln w="19050">
            <a:solidFill>
              <a:srgbClr val="CCCCCC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4846320" y="11430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MORTGAGE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4846320" y="169164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EBF5FB"/>
          </a:solidFill>
          <a:ln w="12700">
            <a:solidFill>
              <a:srgbClr val="A8CFE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83480" y="173736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What?  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983480" y="2029968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loan borrowed specifically to buy or repair a home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846320" y="2496312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DDF1FF"/>
          </a:solidFill>
          <a:ln w="12700">
            <a:solidFill>
              <a:srgbClr val="A8CF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983480" y="254203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Purpose?  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83480" y="2834640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for purchasing or renovating a house or flat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846320" y="3300984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EBF5FB"/>
          </a:solidFill>
          <a:ln w="12700">
            <a:solidFill>
              <a:srgbClr val="A8CFE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83480" y="334670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Duration?  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983480" y="3639312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repayment periods — often 20 to 30 years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4846320" y="4105656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DDF1FF"/>
          </a:solidFill>
          <a:ln w="12700">
            <a:solidFill>
              <a:srgbClr val="A8CFE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83480" y="4151376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Cost?  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983480" y="4443984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repay the principal amount</a:t>
            </a:r>
            <a:r>
              <a:rPr lang="cs-CZ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(jistina)</a:t>
            </a: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plus additional interest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D5C63"/>
          </a:solidFill>
          <a:ln w="12700">
            <a:solidFill>
              <a:srgbClr val="0D5C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 OPERATIONS &amp; EXCHANGE RATES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🏧  Using an ATM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40233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your debit/credit card into the ATM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PIN number securely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'Withdraw' or 'Deposit'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your amount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your cash and card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3913632"/>
            <a:ext cx="3931920" cy="777240"/>
          </a:xfrm>
          <a:prstGeom prst="roundRect">
            <a:avLst>
              <a:gd name="adj" fmla="val 9412"/>
            </a:avLst>
          </a:prstGeom>
          <a:solidFill>
            <a:srgbClr val="E8F8F5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400507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Depositing: You can also deposit money into your bank account at an ATM.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63440" y="1097280"/>
            <a:ext cx="0" cy="3840480"/>
          </a:xfrm>
          <a:prstGeom prst="line">
            <a:avLst/>
          </a:prstGeom>
          <a:noFill/>
          <a:ln w="19050">
            <a:solidFill>
              <a:srgbClr val="CCCCCC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4937760" y="114300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💱  Exchange Rates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937760" y="1627632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exchange rate is the price at which one country's currency can be bought or sold for another currency.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739275"/>
              </p:ext>
            </p:extLst>
          </p:nvPr>
        </p:nvGraphicFramePr>
        <p:xfrm>
          <a:off x="4937760" y="2423160"/>
          <a:ext cx="3749040" cy="128016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Currency Pair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Rate (approx.)</a:t>
                      </a:r>
                      <a:r>
                        <a:rPr lang="cs-CZ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in June 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 → CZK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25.4 CZK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USD → CZK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23.1 CZK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GBP → CZK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29.8 CZK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 9"/>
          <p:cNvSpPr/>
          <p:nvPr/>
        </p:nvSpPr>
        <p:spPr>
          <a:xfrm>
            <a:off x="4937760" y="3840480"/>
            <a:ext cx="3749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5C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factors affecting rates: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Inflation levels in each country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Interest rates set by central banks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Political and economic stability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Supply &amp; demand for the currency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200400" cy="3200400"/>
          </a:xfrm>
          <a:prstGeom prst="ellipse">
            <a:avLst/>
          </a:prstGeom>
          <a:solidFill>
            <a:srgbClr val="2A4080">
              <a:alpha val="40000"/>
            </a:srgbClr>
          </a:solidFill>
          <a:ln w="12700">
            <a:solidFill>
              <a:srgbClr val="2A4080">
                <a:alpha val="4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731520" y="3200400"/>
            <a:ext cx="2743200" cy="2743200"/>
          </a:xfrm>
          <a:prstGeom prst="ellipse">
            <a:avLst/>
          </a:prstGeom>
          <a:solidFill>
            <a:srgbClr val="2A4080">
              <a:alpha val="40000"/>
            </a:srgbClr>
          </a:solidFill>
          <a:ln w="12700">
            <a:solidFill>
              <a:srgbClr val="2A4080">
                <a:alpha val="4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financial terms to know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2A4080"/>
          </a:solidFill>
          <a:ln w="12700">
            <a:solidFill>
              <a:srgbClr val="4A90D9">
                <a:alpha val="40000"/>
              </a:srgbClr>
            </a:solidFill>
            <a:prstDash val="solid"/>
          </a:ln>
          <a:effectLst>
            <a:outerShdw blurRad="127000" dist="50800" dir="2700000" algn="bl" rotWithShape="0">
              <a:srgbClr val="000000">
                <a:alpha val="3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15087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1938528"/>
            <a:ext cx="2286000" cy="0"/>
          </a:xfrm>
          <a:prstGeom prst="line">
            <a:avLst/>
          </a:prstGeom>
          <a:noFill/>
          <a:ln w="10160">
            <a:solidFill>
              <a:srgbClr val="4A6F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039112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paid for professional services (e.g. lawyer, doctor)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00400" y="141732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2A4080"/>
          </a:solidFill>
          <a:ln w="12700">
            <a:solidFill>
              <a:srgbClr val="4A90D9">
                <a:alpha val="40000"/>
              </a:srgbClr>
            </a:solidFill>
            <a:prstDash val="solid"/>
          </a:ln>
          <a:effectLst>
            <a:outerShdw blurRad="127000" dist="50800" dir="27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91840" y="15087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291840" y="1938528"/>
            <a:ext cx="2286000" cy="0"/>
          </a:xfrm>
          <a:prstGeom prst="line">
            <a:avLst/>
          </a:prstGeom>
          <a:noFill/>
          <a:ln w="10160">
            <a:solidFill>
              <a:srgbClr val="4A6FA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2039112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paid for travelling (e.g. bus, train, plane)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35040" y="141732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2A4080"/>
          </a:solidFill>
          <a:ln w="12700">
            <a:solidFill>
              <a:srgbClr val="4A90D9">
                <a:alpha val="40000"/>
              </a:srgbClr>
            </a:solidFill>
            <a:prstDash val="solid"/>
          </a:ln>
          <a:effectLst>
            <a:outerShdw blurRad="127000" dist="50800" dir="27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126480" y="15087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26480" y="1938528"/>
            <a:ext cx="2286000" cy="0"/>
          </a:xfrm>
          <a:prstGeom prst="line">
            <a:avLst/>
          </a:prstGeom>
          <a:noFill/>
          <a:ln w="10160">
            <a:solidFill>
              <a:srgbClr val="4A6FA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26480" y="2039112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confirming you paid for something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65760" y="320040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2A4080"/>
          </a:solidFill>
          <a:ln w="12700">
            <a:solidFill>
              <a:srgbClr val="4A90D9">
                <a:alpha val="40000"/>
              </a:srgbClr>
            </a:solidFill>
            <a:prstDash val="solid"/>
          </a:ln>
          <a:effectLst>
            <a:outerShdw blurRad="127000" dist="50800" dir="27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57200" y="3291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57200" y="3721608"/>
            <a:ext cx="2286000" cy="0"/>
          </a:xfrm>
          <a:prstGeom prst="line">
            <a:avLst/>
          </a:prstGeom>
          <a:noFill/>
          <a:ln w="10160">
            <a:solidFill>
              <a:srgbClr val="4A6FA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22192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money paid on top of a loan or earned on savings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0" y="320040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2A4080"/>
          </a:solidFill>
          <a:ln w="12700">
            <a:solidFill>
              <a:srgbClr val="4A90D9">
                <a:alpha val="40000"/>
              </a:srgbClr>
            </a:solidFill>
            <a:prstDash val="solid"/>
          </a:ln>
          <a:effectLst>
            <a:outerShdw blurRad="127000" dist="50800" dir="27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91840" y="3291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Statement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291840" y="3721608"/>
            <a:ext cx="2286000" cy="0"/>
          </a:xfrm>
          <a:prstGeom prst="line">
            <a:avLst/>
          </a:prstGeom>
          <a:noFill/>
          <a:ln w="10160">
            <a:solidFill>
              <a:srgbClr val="4A6FA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91840" y="3822192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document showing all account transactions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035040" y="3200400"/>
            <a:ext cx="2651760" cy="1600200"/>
          </a:xfrm>
          <a:prstGeom prst="roundRect">
            <a:avLst>
              <a:gd name="adj" fmla="val 5714"/>
            </a:avLst>
          </a:prstGeom>
          <a:solidFill>
            <a:srgbClr val="2A4080"/>
          </a:solidFill>
          <a:ln w="12700">
            <a:solidFill>
              <a:srgbClr val="4A90D9">
                <a:alpha val="40000"/>
              </a:srgbClr>
            </a:solidFill>
            <a:prstDash val="solid"/>
          </a:ln>
          <a:effectLst>
            <a:outerShdw blurRad="127000" dist="50800" dir="27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126480" y="32918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 Rate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26480" y="3721608"/>
            <a:ext cx="2286000" cy="0"/>
          </a:xfrm>
          <a:prstGeom prst="line">
            <a:avLst/>
          </a:prstGeom>
          <a:noFill/>
          <a:ln w="10160">
            <a:solidFill>
              <a:srgbClr val="4A6FA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26480" y="3822192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0D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at which one currency converts to another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C3E50"/>
          </a:solidFill>
          <a:ln w="12700">
            <a:solidFill>
              <a:srgbClr val="2C3E5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TAXES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8412480" cy="685800"/>
          </a:xfrm>
          <a:prstGeom prst="roundRect">
            <a:avLst>
              <a:gd name="adj" fmla="val 10667"/>
            </a:avLst>
          </a:prstGeom>
          <a:solidFill>
            <a:srgbClr val="EAF0FB"/>
          </a:solidFill>
          <a:ln w="12700">
            <a:solidFill>
              <a:srgbClr val="4A9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161288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tax is a compulsory payment collected by the government from individuals and businesses to fund public services such as schools, hospitals, and roads.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65760" y="192024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  <a:effectLst>
            <a:outerShdw blurRad="889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201168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💼  Income Tax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404872"/>
            <a:ext cx="2331720" cy="0"/>
          </a:xfrm>
          <a:prstGeom prst="line">
            <a:avLst/>
          </a:prstGeom>
          <a:noFill/>
          <a:ln w="1016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487168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8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on money you earn from work or a salary. Usually deducted automatically by your employer.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0" y="192024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1A7A5A"/>
          </a:solidFill>
          <a:ln w="12700">
            <a:solidFill>
              <a:srgbClr val="1A7A5A"/>
            </a:solidFill>
            <a:prstDash val="solid"/>
          </a:ln>
          <a:effectLst>
            <a:outerShdw blurRad="889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91840" y="201168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🛒  VAT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91840" y="2404872"/>
            <a:ext cx="2331720" cy="0"/>
          </a:xfrm>
          <a:prstGeom prst="line">
            <a:avLst/>
          </a:prstGeom>
          <a:noFill/>
          <a:ln w="1016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2487168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8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Added Tax — added to the price of most goods and services you buy. In the CZ it is 21%.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035040" y="192024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6D2E46"/>
          </a:solidFill>
          <a:ln w="12700">
            <a:solidFill>
              <a:srgbClr val="6D2E46"/>
            </a:solidFill>
            <a:prstDash val="solid"/>
          </a:ln>
          <a:effectLst>
            <a:outerShdw blurRad="889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126480" y="201168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Corporate Tax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26480" y="2404872"/>
            <a:ext cx="2331720" cy="0"/>
          </a:xfrm>
          <a:prstGeom prst="line">
            <a:avLst/>
          </a:prstGeom>
          <a:noFill/>
          <a:ln w="1016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26480" y="2487168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8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by companies on their profits. Encourages or discourages business activity.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65760" y="347472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7A5A1A"/>
          </a:solidFill>
          <a:ln w="12700">
            <a:solidFill>
              <a:srgbClr val="7A5A1A"/>
            </a:solidFill>
            <a:prstDash val="solid"/>
          </a:ln>
          <a:effectLst>
            <a:outerShdw blurRad="889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57200" y="356616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🚗  Road Tax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959352"/>
            <a:ext cx="2331720" cy="0"/>
          </a:xfrm>
          <a:prstGeom prst="line">
            <a:avLst/>
          </a:prstGeom>
          <a:noFill/>
          <a:ln w="1016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041648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8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by vehicle owners. Used to maintain roads and transport infrastructure.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200400" y="347472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0D5C63"/>
          </a:solidFill>
          <a:ln w="12700">
            <a:solidFill>
              <a:srgbClr val="0D5C63"/>
            </a:solidFill>
            <a:prstDash val="solid"/>
          </a:ln>
          <a:effectLst>
            <a:outerShdw blurRad="889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91840" y="356616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🏠  Property Tax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291840" y="3959352"/>
            <a:ext cx="2331720" cy="0"/>
          </a:xfrm>
          <a:prstGeom prst="line">
            <a:avLst/>
          </a:prstGeom>
          <a:noFill/>
          <a:ln w="1016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91840" y="4041648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8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by owners of land or buildings. Based on the value of the property.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035040" y="3474720"/>
            <a:ext cx="2606040" cy="1417320"/>
          </a:xfrm>
          <a:prstGeom prst="roundRect">
            <a:avLst>
              <a:gd name="adj" fmla="val 6452"/>
            </a:avLst>
          </a:prstGeom>
          <a:solidFill>
            <a:srgbClr val="4A235A"/>
          </a:solidFill>
          <a:ln w="12700">
            <a:solidFill>
              <a:srgbClr val="4A235A"/>
            </a:solidFill>
            <a:prstDash val="solid"/>
          </a:ln>
          <a:effectLst>
            <a:outerShdw blurRad="88900" dist="381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126480" y="356616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🚬  Excise Tax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126480" y="3959352"/>
            <a:ext cx="2331720" cy="0"/>
          </a:xfrm>
          <a:prstGeom prst="line">
            <a:avLst/>
          </a:prstGeom>
          <a:noFill/>
          <a:ln w="1016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26480" y="4041648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8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tax on specific goods like alcohol, tobacco, and fuel to discourage their use.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864</Words>
  <Application>Microsoft Office PowerPoint</Application>
  <PresentationFormat>Předvádění na obrazovce (16:9)</PresentationFormat>
  <Paragraphs>153</Paragraphs>
  <Slides>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and Finance</dc:title>
  <dc:subject>PptxGenJS Presentation</dc:subject>
  <dc:creator>PptxGenJS</dc:creator>
  <cp:lastModifiedBy>Klára Bartoníčková</cp:lastModifiedBy>
  <cp:revision>3</cp:revision>
  <dcterms:created xsi:type="dcterms:W3CDTF">2026-06-23T07:26:37Z</dcterms:created>
  <dcterms:modified xsi:type="dcterms:W3CDTF">2026-06-29T06:57:14Z</dcterms:modified>
</cp:coreProperties>
</file>