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46450-D50C-4A90-93C5-5DE115EB7699}" type="datetimeFigureOut">
              <a:rPr lang="cs-CZ" smtClean="0"/>
              <a:t>15.10.2026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65316-E9A7-474E-BD88-EE5F0FCD3E3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8261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https://www.youtube.com/watch?v=ZFBk-W-LU4k  video o typech domů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65316-E9A7-474E-BD88-EE5F0FCD3E31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4176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Prepare</a:t>
            </a:r>
            <a:r>
              <a:rPr lang="cs-CZ" dirty="0"/>
              <a:t> </a:t>
            </a:r>
            <a:r>
              <a:rPr lang="cs-CZ" dirty="0" err="1"/>
              <a:t>debate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65316-E9A7-474E-BD88-EE5F0FCD3E31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1162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2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6492240" cy="1828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4200" b="1" i="0">
                <a:solidFill>
                  <a:srgbClr val="FFFFFF"/>
                </a:solidFill>
                <a:latin typeface="Aptos"/>
              </a:rPr>
              <a:t>MY HOUSE</a:t>
            </a:r>
          </a:p>
          <a:p>
            <a:pPr algn="l">
              <a:spcAft>
                <a:spcPts val="500"/>
              </a:spcAft>
            </a:pPr>
            <a:r>
              <a:rPr sz="4200" b="1" i="0">
                <a:solidFill>
                  <a:srgbClr val="FFFFFF"/>
                </a:solidFill>
                <a:latin typeface="Aptos"/>
              </a:rPr>
              <a:t>&amp; FLAT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880360"/>
            <a:ext cx="62179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23B5A9"/>
                </a:solidFill>
                <a:latin typeface="Aptos"/>
              </a:rPr>
              <a:t>MATURITA TOPIC  •  ENGLISH B1–B2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657600"/>
            <a:ext cx="585216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200" b="0" i="0">
                <a:solidFill>
                  <a:srgbClr val="FFFFFF"/>
                </a:solidFill>
                <a:latin typeface="Aptos"/>
              </a:rPr>
              <a:t>Describe where you live, compare types of housing</a:t>
            </a:r>
          </a:p>
          <a:p>
            <a:pPr algn="l">
              <a:spcAft>
                <a:spcPts val="500"/>
              </a:spcAft>
            </a:pPr>
            <a:r>
              <a:rPr sz="2200" b="0" i="0">
                <a:solidFill>
                  <a:srgbClr val="FFFFFF"/>
                </a:solidFill>
                <a:latin typeface="Aptos"/>
              </a:rPr>
              <a:t>and talk about your ideal home.</a:t>
            </a:r>
          </a:p>
        </p:txBody>
      </p:sp>
      <p:sp>
        <p:nvSpPr>
          <p:cNvPr id="6" name="Isosceles Triangle 5"/>
          <p:cNvSpPr/>
          <p:nvPr/>
        </p:nvSpPr>
        <p:spPr>
          <a:xfrm>
            <a:off x="7726679" y="1143000"/>
            <a:ext cx="3154680" cy="2103120"/>
          </a:xfrm>
          <a:prstGeom prst="triangle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046720" y="2514600"/>
            <a:ext cx="2514600" cy="2423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366760" y="2834640"/>
            <a:ext cx="731520" cy="731520"/>
          </a:xfrm>
          <a:prstGeom prst="rect">
            <a:avLst/>
          </a:prstGeom>
          <a:solidFill>
            <a:srgbClr val="DD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372600" y="2834640"/>
            <a:ext cx="731520" cy="731520"/>
          </a:xfrm>
          <a:prstGeom prst="rect">
            <a:avLst/>
          </a:prstGeom>
          <a:solidFill>
            <a:srgbClr val="DD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006840" y="3794760"/>
            <a:ext cx="640080" cy="114300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5989320"/>
            <a:ext cx="9601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 i="0">
                <a:solidFill>
                  <a:srgbClr val="B9C7D2"/>
                </a:solidFill>
                <a:latin typeface="Aptos"/>
              </a:rPr>
              <a:t>VOCABULARY  •  USEFUL PHRASES  •  SPEAKING PRACTICE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B9C7D2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What should you be able to talk about?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START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02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3493008" cy="1691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417320"/>
            <a:ext cx="82296" cy="169164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63624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Where I live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84248"/>
            <a:ext cx="3108960" cy="10332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Location, type of home, who you live with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1554480"/>
            <a:ext cx="3657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200" b="1" i="0">
                <a:solidFill>
                  <a:srgbClr val="677684"/>
                </a:solidFill>
                <a:latin typeface="Aptos"/>
              </a:rPr>
              <a:t>01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07992" y="1417320"/>
            <a:ext cx="3493008" cy="1691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507992" y="1417320"/>
            <a:ext cx="82296" cy="169164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09159" y="1563624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Rooms &amp; furniture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59" y="1984248"/>
            <a:ext cx="3108960" cy="10332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Name rooms and describe what is in them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88352" y="1554480"/>
            <a:ext cx="3657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200" b="1" i="0">
                <a:solidFill>
                  <a:srgbClr val="677684"/>
                </a:solidFill>
                <a:latin typeface="Aptos"/>
              </a:rPr>
              <a:t>02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330183" y="1417320"/>
            <a:ext cx="3493008" cy="1691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330183" y="1417320"/>
            <a:ext cx="82296" cy="1691640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31352" y="1563624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Describe a space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31352" y="1984248"/>
            <a:ext cx="3108960" cy="10332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Use adjectives and prepositions of place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10544" y="1554480"/>
            <a:ext cx="3657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200" b="1" i="0">
                <a:solidFill>
                  <a:srgbClr val="677684"/>
                </a:solidFill>
                <a:latin typeface="Aptos"/>
              </a:rPr>
              <a:t>03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3566160"/>
            <a:ext cx="3493008" cy="1691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85800" y="3566160"/>
            <a:ext cx="82296" cy="169164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86968" y="3712464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Housing choices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6968" y="4133088"/>
            <a:ext cx="3108960" cy="10332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Renting, buying and comparing options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66160" y="3703320"/>
            <a:ext cx="3657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200" b="1" i="0">
                <a:solidFill>
                  <a:srgbClr val="677684"/>
                </a:solidFill>
                <a:latin typeface="Aptos"/>
              </a:rPr>
              <a:t>04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07992" y="3566160"/>
            <a:ext cx="3493008" cy="1691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4507992" y="3566160"/>
            <a:ext cx="82296" cy="169164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709159" y="3712464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The future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09159" y="4133088"/>
            <a:ext cx="3108960" cy="10332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Your ideal home and modern housing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88352" y="3703320"/>
            <a:ext cx="3657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200" b="1" i="0">
                <a:solidFill>
                  <a:srgbClr val="677684"/>
                </a:solidFill>
                <a:latin typeface="Aptos"/>
              </a:rPr>
              <a:t>05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330183" y="3566160"/>
            <a:ext cx="3493008" cy="1691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330183" y="3566160"/>
            <a:ext cx="82296" cy="1691640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531352" y="3712464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Maturita speaking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31352" y="4133088"/>
            <a:ext cx="3108960" cy="10332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Build a clear 2–3 minute answer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210544" y="3703320"/>
            <a:ext cx="3657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200" b="1" i="0">
                <a:solidFill>
                  <a:srgbClr val="677684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1. Types of housing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VOCABULARY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03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89888"/>
            <a:ext cx="3493008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389888"/>
            <a:ext cx="82296" cy="164592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36192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detached house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56816"/>
            <a:ext cx="3108960" cy="9875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A house that is not joined to another house.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07992" y="1389888"/>
            <a:ext cx="3493008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07992" y="1389888"/>
            <a:ext cx="82296" cy="164592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09159" y="1536192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semi-detached house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59" y="1956816"/>
            <a:ext cx="3108960" cy="9875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One of two houses joined by one wall.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30183" y="1389888"/>
            <a:ext cx="3493008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330183" y="1389888"/>
            <a:ext cx="82296" cy="1645920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31352" y="1536192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terraced house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31352" y="1956816"/>
            <a:ext cx="3108960" cy="9875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A house in a row of joined houses.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447288"/>
            <a:ext cx="3493008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85800" y="3447288"/>
            <a:ext cx="82296" cy="164592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86968" y="3593592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block of flats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6968" y="4014215"/>
            <a:ext cx="3108960" cy="9875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A building with many separate flats.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07992" y="3447288"/>
            <a:ext cx="3493008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507992" y="3447288"/>
            <a:ext cx="82296" cy="164592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709159" y="3593592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flat / apartment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09159" y="4014215"/>
            <a:ext cx="3108960" cy="9875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A set of rooms on one level in a building.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330183" y="3447288"/>
            <a:ext cx="3493008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330183" y="3447288"/>
            <a:ext cx="82296" cy="1645920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531352" y="3593592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cottage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31352" y="4014215"/>
            <a:ext cx="3108960" cy="9875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A small house, often in the countryside.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" y="5806440"/>
            <a:ext cx="107899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132337"/>
                </a:solidFill>
                <a:latin typeface="Aptos"/>
              </a:rPr>
              <a:t>Also useful: bungalow • studio flat • family house • mobile home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What type of home is it?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QUICK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1508760"/>
            <a:ext cx="2971800" cy="2194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Isosceles Triangle 7"/>
          <p:cNvSpPr/>
          <p:nvPr/>
        </p:nvSpPr>
        <p:spPr>
          <a:xfrm>
            <a:off x="1581912" y="1783080"/>
            <a:ext cx="1508760" cy="777240"/>
          </a:xfrm>
          <a:prstGeom prst="triangle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764792" y="2331720"/>
            <a:ext cx="1170432" cy="1051560"/>
          </a:xfrm>
          <a:prstGeom prst="rect">
            <a:avLst/>
          </a:prstGeom>
          <a:solidFill>
            <a:srgbClr val="DD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221991" y="2788920"/>
            <a:ext cx="310896" cy="59436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20" y="3840480"/>
            <a:ext cx="2788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400" b="1" i="0">
                <a:solidFill>
                  <a:srgbClr val="132337"/>
                </a:solidFill>
                <a:latin typeface="Aptos"/>
              </a:rPr>
              <a:t>DETACHED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1508760"/>
            <a:ext cx="2971800" cy="2194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Isosceles Triangle 12"/>
          <p:cNvSpPr/>
          <p:nvPr/>
        </p:nvSpPr>
        <p:spPr>
          <a:xfrm>
            <a:off x="4663440" y="1783080"/>
            <a:ext cx="1417320" cy="777240"/>
          </a:xfrm>
          <a:prstGeom prst="triangle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800600" y="2331720"/>
            <a:ext cx="1143000" cy="1051560"/>
          </a:xfrm>
          <a:prstGeom prst="rect">
            <a:avLst/>
          </a:prstGeom>
          <a:solidFill>
            <a:srgbClr val="DD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Isosceles Triangle 14"/>
          <p:cNvSpPr/>
          <p:nvPr/>
        </p:nvSpPr>
        <p:spPr>
          <a:xfrm>
            <a:off x="5961888" y="1783080"/>
            <a:ext cx="1417320" cy="777240"/>
          </a:xfrm>
          <a:prstGeom prst="triangle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99048" y="2331720"/>
            <a:ext cx="1143000" cy="1051560"/>
          </a:xfrm>
          <a:prstGeom prst="rect">
            <a:avLst/>
          </a:prstGeom>
          <a:solidFill>
            <a:srgbClr val="DD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26279" y="3840480"/>
            <a:ext cx="2788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400" b="1" i="0">
                <a:solidFill>
                  <a:srgbClr val="132337"/>
                </a:solidFill>
                <a:latin typeface="Aptos"/>
              </a:rPr>
              <a:t>SEMI-DETACHED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01000" y="1508760"/>
            <a:ext cx="2971800" cy="2194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Isosceles Triangle 18"/>
          <p:cNvSpPr/>
          <p:nvPr/>
        </p:nvSpPr>
        <p:spPr>
          <a:xfrm>
            <a:off x="8110727" y="1828800"/>
            <a:ext cx="1024128" cy="594360"/>
          </a:xfrm>
          <a:prstGeom prst="triangle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202167" y="2267712"/>
            <a:ext cx="841248" cy="1115568"/>
          </a:xfrm>
          <a:prstGeom prst="rect">
            <a:avLst/>
          </a:prstGeom>
          <a:solidFill>
            <a:srgbClr val="DD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Isosceles Triangle 20"/>
          <p:cNvSpPr/>
          <p:nvPr/>
        </p:nvSpPr>
        <p:spPr>
          <a:xfrm>
            <a:off x="9025128" y="1828800"/>
            <a:ext cx="1024128" cy="594360"/>
          </a:xfrm>
          <a:prstGeom prst="triangle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116567" y="2267712"/>
            <a:ext cx="841248" cy="1115568"/>
          </a:xfrm>
          <a:prstGeom prst="rect">
            <a:avLst/>
          </a:prstGeom>
          <a:solidFill>
            <a:srgbClr val="DD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Isosceles Triangle 22"/>
          <p:cNvSpPr/>
          <p:nvPr/>
        </p:nvSpPr>
        <p:spPr>
          <a:xfrm>
            <a:off x="9939528" y="1828800"/>
            <a:ext cx="1024128" cy="594360"/>
          </a:xfrm>
          <a:prstGeom prst="triangle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0030967" y="2267712"/>
            <a:ext cx="841248" cy="1115568"/>
          </a:xfrm>
          <a:prstGeom prst="rect">
            <a:avLst/>
          </a:prstGeom>
          <a:solidFill>
            <a:srgbClr val="DD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092440" y="3840480"/>
            <a:ext cx="2788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400" b="1" i="0">
                <a:solidFill>
                  <a:srgbClr val="132337"/>
                </a:solidFill>
                <a:latin typeface="Aptos"/>
              </a:rPr>
              <a:t>TERRACED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4846320"/>
            <a:ext cx="1033272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>
                <a:solidFill>
                  <a:srgbClr val="26333F"/>
                </a:solidFill>
                <a:latin typeface="Aptos"/>
              </a:rPr>
              <a:t>PAIR WORK: Which type of housing is common in your area? Which would you choose, and why?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2. Where I live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SPEAKING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525780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417320"/>
            <a:ext cx="82296" cy="182880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63624"/>
            <a:ext cx="48737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LOCATION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84248"/>
            <a:ext cx="4873752" cy="11704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I live in a village / town / city.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I live on the outskirts / in the centre.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My home is close to school / shops.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417320"/>
            <a:ext cx="525780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417320"/>
            <a:ext cx="82296" cy="182880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563624"/>
            <a:ext cx="48737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WHO I LIVE WITH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1984248"/>
            <a:ext cx="4873752" cy="11704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I live with my parents / family / flatmates.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I live on my own.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I share a flat with 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566160"/>
            <a:ext cx="525780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85800" y="3566160"/>
            <a:ext cx="82296" cy="1828800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86968" y="3712463"/>
            <a:ext cx="48737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TYPE &amp; SIZE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" y="4133087"/>
            <a:ext cx="4873752" cy="11704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We live in a three-room flat.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Our house has two floors.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There are … rooms in our home.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3566160"/>
            <a:ext cx="525780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217920" y="3566160"/>
            <a:ext cx="82296" cy="182880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19088" y="3712463"/>
            <a:ext cx="48737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EXTRA DETAILS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9088" y="4133087"/>
            <a:ext cx="4873752" cy="11704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We have a garden / balcony / garage.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There is a small workshop in the garage.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The best thing about it is …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A model answer: Where I live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B1 MODEL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06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417320"/>
            <a:ext cx="6720840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737360"/>
            <a:ext cx="6172200" cy="35661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0" i="0">
                <a:solidFill>
                  <a:srgbClr val="26333F"/>
                </a:solidFill>
                <a:latin typeface="Aptos"/>
              </a:rPr>
              <a:t>I live with my family in a house in a village near Holice. Our house has two floors and a small garden. Downstairs, there is a kitchen, a living room and a bathroom. Upstairs, there are three bedrooms. We also have a garage where we keep our car, bikes and tools. My favourite place is the living room because it is bright and cosy. The village is quiet, but I have to travel to get to most shops. In the future, I would like to live somewhere with good public transport.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600200"/>
            <a:ext cx="3429000" cy="1325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863840" y="1600200"/>
            <a:ext cx="82296" cy="132588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65008" y="1746504"/>
            <a:ext cx="30449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NOTICE THE ORDER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65008" y="2167128"/>
            <a:ext cx="3044952" cy="6675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location → type → rooms → details → opinion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0" y="3246120"/>
            <a:ext cx="3429000" cy="1325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63840" y="3246120"/>
            <a:ext cx="82296" cy="132588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65008" y="3392424"/>
            <a:ext cx="3044952" cy="35394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 dirty="0">
                <a:solidFill>
                  <a:srgbClr val="132337"/>
                </a:solidFill>
                <a:latin typeface="Aptos"/>
              </a:rPr>
              <a:t>USEFUL </a:t>
            </a:r>
            <a:r>
              <a:rPr lang="cs-CZ" sz="1700" b="1" dirty="0">
                <a:solidFill>
                  <a:srgbClr val="132337"/>
                </a:solidFill>
                <a:latin typeface="Aptos"/>
              </a:rPr>
              <a:t>EXPRESSIONS</a:t>
            </a:r>
            <a:endParaRPr sz="1700" b="1" i="0" dirty="0">
              <a:solidFill>
                <a:srgbClr val="132337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65008" y="3813048"/>
            <a:ext cx="3044952" cy="6675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 dirty="0">
                <a:solidFill>
                  <a:srgbClr val="26333F"/>
                </a:solidFill>
                <a:latin typeface="Aptos"/>
              </a:rPr>
              <a:t>also • because • but • in the future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09560" y="4983480"/>
            <a:ext cx="329184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32337"/>
                </a:solidFill>
                <a:latin typeface="Aptos"/>
              </a:rPr>
              <a:t>Make it your own: change the details so they are true for you.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3. Parts of a house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VOCABULARY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07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71600"/>
            <a:ext cx="5212080" cy="19202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371600"/>
            <a:ext cx="82296" cy="192024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17904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INSIDE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38528"/>
            <a:ext cx="4828032" cy="12618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hall / hallway • stairs • landing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upstairs / downstairs • attic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basement / cellar • utility room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living room • dining room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19202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371600"/>
            <a:ext cx="82296" cy="192024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517904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OUTSIDE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1938528"/>
            <a:ext cx="4828032" cy="12618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garden • driveway • garage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balcony • terrace / patio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roof • chimney • front door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fence • gate • shed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657600"/>
            <a:ext cx="2743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 i="0">
                <a:solidFill>
                  <a:srgbClr val="677684"/>
                </a:solidFill>
                <a:latin typeface="Aptos"/>
              </a:rPr>
              <a:t>A SIMPLE FLOOR PLAN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4400" y="4069080"/>
            <a:ext cx="1920240" cy="1143000"/>
          </a:xfrm>
          <a:prstGeom prst="rect">
            <a:avLst/>
          </a:prstGeom>
          <a:solidFill>
            <a:srgbClr val="DDF6F1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60120" y="4251960"/>
            <a:ext cx="18288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1" i="0">
                <a:solidFill>
                  <a:srgbClr val="132337"/>
                </a:solidFill>
                <a:latin typeface="Aptos"/>
              </a:rPr>
              <a:t>KITCHEN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34640" y="4069080"/>
            <a:ext cx="1920240" cy="1143000"/>
          </a:xfrm>
          <a:prstGeom prst="rect">
            <a:avLst/>
          </a:prstGeom>
          <a:solidFill>
            <a:srgbClr val="E8EEF2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880360" y="4251960"/>
            <a:ext cx="18288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1" i="0">
                <a:solidFill>
                  <a:srgbClr val="132337"/>
                </a:solidFill>
                <a:latin typeface="Aptos"/>
              </a:rPr>
              <a:t>LIVING ROOM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" y="5212080"/>
            <a:ext cx="1417320" cy="640080"/>
          </a:xfrm>
          <a:prstGeom prst="rect">
            <a:avLst/>
          </a:prstGeom>
          <a:solidFill>
            <a:srgbClr val="E8EEF2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60120" y="5394960"/>
            <a:ext cx="13258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1" i="0">
                <a:solidFill>
                  <a:srgbClr val="132337"/>
                </a:solidFill>
                <a:latin typeface="Aptos"/>
              </a:rPr>
              <a:t>BATHROOM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31720" y="5212080"/>
            <a:ext cx="2423160" cy="640080"/>
          </a:xfrm>
          <a:prstGeom prst="rect">
            <a:avLst/>
          </a:prstGeom>
          <a:solidFill>
            <a:srgbClr val="DDF6F1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377439" y="5394960"/>
            <a:ext cx="23317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1" i="0">
                <a:solidFill>
                  <a:srgbClr val="132337"/>
                </a:solidFill>
                <a:latin typeface="Aptos"/>
              </a:rPr>
              <a:t>BEDROOM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77840" y="4251960"/>
            <a:ext cx="5303520" cy="10972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>
                <a:solidFill>
                  <a:srgbClr val="132337"/>
                </a:solidFill>
                <a:latin typeface="Aptos"/>
              </a:rPr>
              <a:t>Describe the layout: The kitchen is next to the living room. The bedroom is opposite the bathroom.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4. Rooms and their purpose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VOCABULARY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2578608" cy="166420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417320"/>
            <a:ext cx="82296" cy="16642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63624"/>
            <a:ext cx="21945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living room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84248"/>
            <a:ext cx="219456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relax, watch TV, spend time together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38728" y="1417320"/>
            <a:ext cx="2578608" cy="166420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538728" y="1417320"/>
            <a:ext cx="82296" cy="1664208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739896" y="1563624"/>
            <a:ext cx="21945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kitchen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39896" y="1984248"/>
            <a:ext cx="219456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cook, prepare meals, wash up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91656" y="1417320"/>
            <a:ext cx="2578608" cy="166420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391656" y="1417320"/>
            <a:ext cx="82296" cy="1664208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92824" y="1563624"/>
            <a:ext cx="21945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bedroom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92824" y="1984248"/>
            <a:ext cx="219456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sleep, get dressed, keep clothes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244584" y="1417320"/>
            <a:ext cx="2578608" cy="166420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244584" y="1417320"/>
            <a:ext cx="82296" cy="16642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445752" y="1563624"/>
            <a:ext cx="21945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bathroom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45752" y="1984248"/>
            <a:ext cx="219456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have a shower, brush your teeth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474720"/>
            <a:ext cx="2578608" cy="166420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85800" y="3474720"/>
            <a:ext cx="82296" cy="16642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86968" y="3621024"/>
            <a:ext cx="21945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dining room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6968" y="4041648"/>
            <a:ext cx="219456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eat meals, have guests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538728" y="3474720"/>
            <a:ext cx="2578608" cy="166420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3538728" y="3474720"/>
            <a:ext cx="82296" cy="1664208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739896" y="3621024"/>
            <a:ext cx="21945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study / home office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39896" y="4041648"/>
            <a:ext cx="219456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study, work, use a computer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91656" y="3474720"/>
            <a:ext cx="2578608" cy="166420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391656" y="3474720"/>
            <a:ext cx="82296" cy="1664208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592824" y="3621024"/>
            <a:ext cx="21945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utility room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92824" y="4041648"/>
            <a:ext cx="219456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do the laundry, store cleaning things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244584" y="3474720"/>
            <a:ext cx="2578608" cy="166420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9244584" y="3474720"/>
            <a:ext cx="82296" cy="16642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445752" y="3621024"/>
            <a:ext cx="21945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garage / workshop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445752" y="4041648"/>
            <a:ext cx="219456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park a car, store tools, do repairs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2960" y="5806440"/>
            <a:ext cx="104241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132337"/>
                </a:solidFill>
                <a:latin typeface="Aptos"/>
              </a:rPr>
              <a:t>Tip: Use verbs to explain what each room is for.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5. The living room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FURNITURE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09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3657600" cy="41605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417320"/>
            <a:ext cx="82296" cy="416052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63624"/>
            <a:ext cx="32735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FURNITURE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84248"/>
            <a:ext cx="3273552" cy="35021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sofa / couch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armchair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coffee table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TV / television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bookcase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shelves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floor lamp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rug / carpet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curtains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17720" y="1417320"/>
            <a:ext cx="297180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617720" y="1417320"/>
            <a:ext cx="82296" cy="182880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818888" y="1563624"/>
            <a:ext cx="25877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MATERIALS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18888" y="1984248"/>
            <a:ext cx="2587752" cy="11704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wooden floor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laminate flooring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tiles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leather sofa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17720" y="3566160"/>
            <a:ext cx="2971800" cy="20116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617720" y="3566160"/>
            <a:ext cx="82296" cy="2011680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18888" y="3712463"/>
            <a:ext cx="25877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ADJECTIVES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18888" y="4133087"/>
            <a:ext cx="2587752" cy="13533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bright • spacious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cosy • comfortable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modern • traditional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tidy • cluttered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01000" y="1600200"/>
            <a:ext cx="3246120" cy="3749039"/>
          </a:xfrm>
          <a:prstGeom prst="rect">
            <a:avLst/>
          </a:prstGeom>
          <a:solidFill>
            <a:srgbClr val="E8EE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366760" y="1965960"/>
            <a:ext cx="960120" cy="777240"/>
          </a:xfrm>
          <a:prstGeom prst="rect">
            <a:avLst/>
          </a:prstGeom>
          <a:solidFill>
            <a:srgbClr val="DDF6F1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692640" y="1965960"/>
            <a:ext cx="960120" cy="777240"/>
          </a:xfrm>
          <a:prstGeom prst="rect">
            <a:avLst/>
          </a:prstGeom>
          <a:solidFill>
            <a:srgbClr val="DDF6F1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366760" y="3291840"/>
            <a:ext cx="2194560" cy="960120"/>
          </a:xfrm>
          <a:prstGeom prst="round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732520" y="4343400"/>
            <a:ext cx="1463040" cy="384048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0561320" y="3246120"/>
            <a:ext cx="320040" cy="1188720"/>
          </a:xfrm>
          <a:prstGeom prst="rect">
            <a:avLst/>
          </a:prstGeom>
          <a:solidFill>
            <a:srgbClr val="1D35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138160" y="5486400"/>
            <a:ext cx="29260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300" b="0" i="1">
                <a:solidFill>
                  <a:srgbClr val="677684"/>
                </a:solidFill>
                <a:latin typeface="Aptos"/>
              </a:rPr>
              <a:t>A comfortable seating area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6. The kitchen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FURNITURE &amp; APPLIANCES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5212080" cy="41605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417320"/>
            <a:ext cx="82296" cy="416052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63624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UNITS &amp; FIXTURES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84248"/>
            <a:ext cx="4828032" cy="263405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kitchen unit</a:t>
            </a:r>
            <a:r>
              <a:rPr lang="cs-CZ" sz="1700" dirty="0">
                <a:solidFill>
                  <a:srgbClr val="26333F"/>
                </a:solidFill>
                <a:latin typeface="Aptos"/>
              </a:rPr>
              <a:t> </a:t>
            </a:r>
            <a:r>
              <a:rPr sz="1700" b="0" i="0" dirty="0">
                <a:solidFill>
                  <a:srgbClr val="26333F"/>
                </a:solidFill>
                <a:latin typeface="Aptos"/>
              </a:rPr>
              <a:t>/ cupboards</a:t>
            </a:r>
          </a:p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worktop / countertop</a:t>
            </a:r>
          </a:p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sink • tap / faucet</a:t>
            </a:r>
          </a:p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shelf • drawer</a:t>
            </a:r>
          </a:p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fridge / refrigerator</a:t>
            </a:r>
          </a:p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freezer • cooker / stove</a:t>
            </a:r>
          </a:p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oven • microwave</a:t>
            </a:r>
          </a:p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kettle • dishwasher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417320"/>
            <a:ext cx="521208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417320"/>
            <a:ext cx="82296" cy="182880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563624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USEFUL VERBS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1984248"/>
            <a:ext cx="4828032" cy="11704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cook a meal • bake a cake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chop vegetables • wash up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put the food in the fridge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566160"/>
            <a:ext cx="5212080" cy="20116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17920" y="3566160"/>
            <a:ext cx="82296" cy="2011680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19088" y="3712463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SAMPLE SENTENCES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9088" y="4133087"/>
            <a:ext cx="4828032" cy="13533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The cooker is next to the fridge.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We keep plates in the cupboards.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The kitchen is connected to the living room.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7. The bedroom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FURNITURE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5212080" cy="41605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417320"/>
            <a:ext cx="82296" cy="416052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63624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FURNITURE &amp; OBJECTS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84248"/>
            <a:ext cx="4828032" cy="35021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single bed / double bed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bunk bed • bedside table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wardrobe • chest of drawers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desk • chair • shelves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mirror • alarm clock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bed linen • pillow • duvet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curtains • bedside lamp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417320"/>
            <a:ext cx="521208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417320"/>
            <a:ext cx="82296" cy="182880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563624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DESCRIBE THE ROOM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1984248"/>
            <a:ext cx="4828032" cy="11704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My room is quite small but practical.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There is plenty of storage space.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I keep my clothes in a wardrobe.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566160"/>
            <a:ext cx="5212080" cy="20116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17920" y="3566160"/>
            <a:ext cx="82296" cy="2011680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19088" y="3712463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MAKE IT PERSONAL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9088" y="4133087"/>
            <a:ext cx="4828032" cy="13533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I use my room mainly for sleeping and studying.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I would like a bigger desk / more shelves / better lighting.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8. The bathroom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FURNITURE &amp; FIXTURES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5212080" cy="41605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417320"/>
            <a:ext cx="82296" cy="416052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63624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KEY VOCABULARY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84248"/>
            <a:ext cx="4828032" cy="35021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bath • shower • shower cubicle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washbasin / sink • tap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mirror • toilet • towel rail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washing machine • laundry basket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bath mat • toiletries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soap • shampoo • toothpaste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417320"/>
            <a:ext cx="521208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417320"/>
            <a:ext cx="82296" cy="182880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563624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EXAMPLE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1984248"/>
            <a:ext cx="4828032" cy="11704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Our bathroom is quite small. There is a shower next to the washing machine. The mirror is above the washbasin.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566160"/>
            <a:ext cx="5212080" cy="20116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17920" y="3566160"/>
            <a:ext cx="82296" cy="2011680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19088" y="3712463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COMMON MISTAKE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9088" y="4133087"/>
            <a:ext cx="4828032" cy="13533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Say: “describe the bathroom”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NOT: “describe bathroom”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Say: “There is a bath.” / “There is a shower.”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9. Prepositions of place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GRAMMAR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71600"/>
            <a:ext cx="5257800" cy="8412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371600"/>
            <a:ext cx="82296" cy="84124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17904"/>
            <a:ext cx="48737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next 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38528"/>
            <a:ext cx="4873752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The desk is next to the window.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371600"/>
            <a:ext cx="5257800" cy="8412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309360" y="1371600"/>
            <a:ext cx="82296" cy="841248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10528" y="1517904"/>
            <a:ext cx="48737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opposite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0528" y="1938528"/>
            <a:ext cx="4873752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The bed is opposite the wardrobe.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2423160"/>
            <a:ext cx="5257800" cy="8412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85800" y="2423160"/>
            <a:ext cx="82296" cy="84124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86968" y="2569464"/>
            <a:ext cx="48737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between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" y="2990088"/>
            <a:ext cx="4873752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The lamp is between the two beds.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2423160"/>
            <a:ext cx="5257800" cy="8412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309360" y="2423160"/>
            <a:ext cx="82296" cy="841248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10528" y="2569464"/>
            <a:ext cx="48737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in front of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0528" y="2990088"/>
            <a:ext cx="4873752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The chair is in front of the desk.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474720"/>
            <a:ext cx="5257800" cy="8412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85800" y="3474720"/>
            <a:ext cx="82296" cy="84124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86968" y="3621024"/>
            <a:ext cx="48737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behind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6968" y="4041648"/>
            <a:ext cx="4873752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The bin is behind the door.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4720"/>
            <a:ext cx="5257800" cy="8412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309360" y="3474720"/>
            <a:ext cx="82296" cy="841248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510528" y="3621024"/>
            <a:ext cx="48737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above / below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10528" y="4041648"/>
            <a:ext cx="4873752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The shelf is above the desk.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85800" y="4526279"/>
            <a:ext cx="5257800" cy="8412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85800" y="4526279"/>
            <a:ext cx="82296" cy="84124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86968" y="4672583"/>
            <a:ext cx="48737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in the corner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6968" y="5093207"/>
            <a:ext cx="4873752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There is a plant in the corner.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526279"/>
            <a:ext cx="5257800" cy="8412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309360" y="4526279"/>
            <a:ext cx="82296" cy="841248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510528" y="4672583"/>
            <a:ext cx="487375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on the left / right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10528" y="5093207"/>
            <a:ext cx="4873752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26333F"/>
                </a:solidFill>
                <a:latin typeface="Aptos"/>
              </a:rPr>
              <a:t>The sofa is on the left.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8680" y="5897880"/>
            <a:ext cx="104241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132337"/>
                </a:solidFill>
                <a:latin typeface="Aptos"/>
              </a:rPr>
              <a:t>Remember: ON the wall • IN the corner • AT the end of the room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10. How to describe a room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SPEAKING TOOLKIT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14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1399032"/>
            <a:ext cx="475488" cy="475488"/>
          </a:xfrm>
          <a:prstGeom prst="ellipse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472184"/>
            <a:ext cx="475488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1353312"/>
            <a:ext cx="23317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1. Overall impression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94760" y="1353312"/>
            <a:ext cx="7223760" cy="4754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It is quite small, but it feels spacious.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276856"/>
            <a:ext cx="475488" cy="475488"/>
          </a:xfrm>
          <a:prstGeom prst="ellipse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" y="2350008"/>
            <a:ext cx="475488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2231136"/>
            <a:ext cx="23317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2. Shape &amp; light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94760" y="2231136"/>
            <a:ext cx="7223760" cy="4754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It is bright because it has two large windows.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154679"/>
            <a:ext cx="475488" cy="475488"/>
          </a:xfrm>
          <a:prstGeom prst="ellipse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3227832"/>
            <a:ext cx="475488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108960"/>
            <a:ext cx="23317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3. Furniture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94760" y="3108960"/>
            <a:ext cx="7223760" cy="4754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There is a sofa opposite the TV.</a:t>
            </a:r>
          </a:p>
        </p:txBody>
      </p:sp>
      <p:sp>
        <p:nvSpPr>
          <p:cNvPr id="19" name="Oval 18"/>
          <p:cNvSpPr/>
          <p:nvPr/>
        </p:nvSpPr>
        <p:spPr>
          <a:xfrm>
            <a:off x="822960" y="4032503"/>
            <a:ext cx="475488" cy="475488"/>
          </a:xfrm>
          <a:prstGeom prst="ellipse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60" y="4105655"/>
            <a:ext cx="475488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8760" y="3986783"/>
            <a:ext cx="23317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4. Colours &amp; materials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94760" y="3986783"/>
            <a:ext cx="7223760" cy="4754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The walls are pale grey and the floor is wooden.</a:t>
            </a:r>
          </a:p>
        </p:txBody>
      </p:sp>
      <p:sp>
        <p:nvSpPr>
          <p:cNvPr id="23" name="Oval 22"/>
          <p:cNvSpPr/>
          <p:nvPr/>
        </p:nvSpPr>
        <p:spPr>
          <a:xfrm>
            <a:off x="822960" y="4910328"/>
            <a:ext cx="475488" cy="475488"/>
          </a:xfrm>
          <a:prstGeom prst="ellipse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22960" y="4983480"/>
            <a:ext cx="475488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8760" y="4864608"/>
            <a:ext cx="23317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5. Opinion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94760" y="4864608"/>
            <a:ext cx="7223760" cy="4754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I like it because it is comfortable and easy to keep tidy.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14400" y="5806440"/>
            <a:ext cx="10241280" cy="411480"/>
          </a:xfrm>
          <a:prstGeom prst="roundRect">
            <a:avLst/>
          </a:prstGeom>
          <a:solidFill>
            <a:srgbClr val="DD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97280" y="5879592"/>
            <a:ext cx="98755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500" b="1" i="0">
                <a:solidFill>
                  <a:srgbClr val="132337"/>
                </a:solidFill>
                <a:latin typeface="Aptos"/>
              </a:rPr>
              <a:t>Aim for 5–7 connected sentences, not just a list of objects.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11. Advantages and disadvantages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B1–B2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5212080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417320"/>
            <a:ext cx="82296" cy="361188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63624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POSITIVE POINTS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84248"/>
            <a:ext cx="4828032" cy="29535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spacious • quiet • convenient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close to shops / school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plenty of natural light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a garden / balcony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low running costs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I enjoy living there because 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417320"/>
            <a:ext cx="5212080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417320"/>
            <a:ext cx="82296" cy="361188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563624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NEGATIVE POINTS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1984248"/>
            <a:ext cx="4828032" cy="29535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too small / noisy / expensive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far from public transport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not enough storage space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old windows / poor insulation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I find it difficult to …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One disadvantage is that 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440680"/>
            <a:ext cx="106070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32337"/>
                </a:solidFill>
                <a:latin typeface="Aptos"/>
              </a:rPr>
              <a:t>Upgrade your answer: “It’s nice” → “It’s convenient because everything I need is within walking distance.”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12. Renting or buying?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LIFE SKILLS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5212080" cy="3337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417320"/>
            <a:ext cx="82296" cy="333756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63624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RENTING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84248"/>
            <a:ext cx="4828032" cy="267919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+ more flexible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+ usually less money needed at the beginning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+ repairs may be the landlord’s responsibility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− rent can increase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− less freedom to change the property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417320"/>
            <a:ext cx="5212080" cy="3337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417320"/>
            <a:ext cx="82296" cy="333756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563624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BUYING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1984248"/>
            <a:ext cx="4828032" cy="267919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+ long-term stability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+ you can adapt the property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+ it may become a valuable asset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− deposit and mortgage payments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− repairs and maintenance cost money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166360"/>
            <a:ext cx="1069848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132337"/>
                </a:solidFill>
                <a:latin typeface="Aptos"/>
              </a:rPr>
              <a:t>Useful words: rent • landlord • tenant • deposit • bills • mortgage • property • utilities • maintenance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5806440"/>
            <a:ext cx="106984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Discuss: Would you rather rent a flat or buy a house? Give two reasons.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13. Modern homes and sustainability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B2 EXTENSION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17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3493008" cy="3520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417320"/>
            <a:ext cx="82296" cy="352044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63624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SMART HOME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84248"/>
            <a:ext cx="3108960" cy="28620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smart thermostat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smart lighting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security cameras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remote control of heating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energy monitoring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417320"/>
            <a:ext cx="3493008" cy="3520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43400" y="1417320"/>
            <a:ext cx="82296" cy="352044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44568" y="1563624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ENERGY EFFICIENCY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1984248"/>
            <a:ext cx="3108960" cy="28620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good insulation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double / triple glazing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solar panels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heat pump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LED lighting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1000" y="1417320"/>
            <a:ext cx="3493008" cy="3520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01000" y="1417320"/>
            <a:ext cx="82296" cy="3520440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02168" y="1563624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SUSTAINABLE LIVING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2168" y="1984248"/>
            <a:ext cx="3108960" cy="28620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save water and electricity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repair instead of replace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recycle household waste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use local materials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reduce heating costs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394960"/>
            <a:ext cx="1051560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32337"/>
                </a:solidFill>
                <a:latin typeface="Aptos"/>
              </a:rPr>
              <a:t>Speaking challenge: Which two features would you choose for your future home, and why?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14. My ideal home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FUTURE &amp; IMAGINATION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371600"/>
            <a:ext cx="475488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100" b="1" i="0">
                <a:solidFill>
                  <a:srgbClr val="132337"/>
                </a:solidFill>
                <a:latin typeface="Aptos"/>
              </a:rPr>
              <a:t>Imagine your future home. Include: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828800"/>
            <a:ext cx="5852160" cy="3383280"/>
          </a:xfrm>
          <a:prstGeom prst="rect">
            <a:avLst/>
          </a:prstGeom>
          <a:noFill/>
        </p:spPr>
        <p:txBody>
          <a:bodyPr wrap="square" lIns="73152" rIns="54864" bIns="27432">
            <a:spAutoFit/>
          </a:bodyPr>
          <a:lstStyle/>
          <a:p>
            <a:pPr>
              <a:spcAft>
                <a:spcPts val="600"/>
              </a:spcAft>
            </a:pPr>
            <a:r>
              <a:rPr sz="1700">
                <a:solidFill>
                  <a:srgbClr val="26333F"/>
                </a:solidFill>
                <a:latin typeface="Aptos"/>
              </a:rPr>
              <a:t>•  Where it is: in a city, village or countryside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26333F"/>
                </a:solidFill>
                <a:latin typeface="Aptos"/>
              </a:rPr>
              <a:t>•  Type and size: flat, house, number of rooms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26333F"/>
                </a:solidFill>
                <a:latin typeface="Aptos"/>
              </a:rPr>
              <a:t>•  Special features: garden, balcony, garage, workshop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26333F"/>
                </a:solidFill>
                <a:latin typeface="Aptos"/>
              </a:rPr>
              <a:t>•  Style: modern, traditional, minimalist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26333F"/>
                </a:solidFill>
                <a:latin typeface="Aptos"/>
              </a:rPr>
              <a:t>•  Technology: smart heating, solar panels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26333F"/>
                </a:solidFill>
                <a:latin typeface="Aptos"/>
              </a:rPr>
              <a:t>•  Why it suits your lifestyle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95160" y="1463040"/>
            <a:ext cx="4206240" cy="3520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995160" y="1463040"/>
            <a:ext cx="82296" cy="352044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96328" y="1609344"/>
            <a:ext cx="3822191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USEFUL FUTURE PHRASES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96328" y="2029968"/>
            <a:ext cx="3822191" cy="28620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In the future, I’d like to …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I’d prefer to live …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My ideal home would have …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It would be located …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I’d choose this because 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623560"/>
            <a:ext cx="106070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32337"/>
                </a:solidFill>
                <a:latin typeface="Aptos"/>
              </a:rPr>
              <a:t>B2 challenge: Explain how your home would be different from where you live now.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15. Useful phrases for the maturita exam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SPEAKING TOOLKIT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71600"/>
            <a:ext cx="3493008" cy="42062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371600"/>
            <a:ext cx="82296" cy="420624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17904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DESCRIBING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38528"/>
            <a:ext cx="3108960" cy="35478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I live in …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Our home is located …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It consists of …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There is / There are …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The room is furnished with 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371600"/>
            <a:ext cx="3493008" cy="42062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43400" y="1371600"/>
            <a:ext cx="82296" cy="420624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44568" y="1517904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COMPARING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1938528"/>
            <a:ext cx="3108960" cy="35478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Compared with a flat, a house …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One advantage is …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On the other hand, …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Whereas …, …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Both options have 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1000" y="1371600"/>
            <a:ext cx="3493008" cy="42062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01000" y="1371600"/>
            <a:ext cx="82296" cy="4206240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02168" y="1517904"/>
            <a:ext cx="3108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GIVING OPINIONS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2168" y="1938528"/>
            <a:ext cx="3108960" cy="35478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Personally, I think …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In my opinion, …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The main reason is …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What I like most is …</a:t>
            </a:r>
          </a:p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26333F"/>
                </a:solidFill>
                <a:latin typeface="Aptos"/>
              </a:rPr>
              <a:t>If I could choose, I would …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Language upgrade: make your answer flow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B1–B2 GRAMMAR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5212080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417320"/>
            <a:ext cx="82296" cy="361188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63624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LINKING WORDS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84248"/>
            <a:ext cx="4828032" cy="29535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and • also • moreover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because • as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but • however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so • therefore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for example • such as</a:t>
            </a:r>
          </a:p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although • while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417320"/>
            <a:ext cx="5212080" cy="3611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417320"/>
            <a:ext cx="82296" cy="361188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563624"/>
            <a:ext cx="4828032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GRAMMAR TO USE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1984248"/>
            <a:ext cx="4828032" cy="29535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There is / There are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Present simple: I live …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Comparatives: bigger than …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Would like to: I’d like to …</a:t>
            </a:r>
          </a:p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26333F"/>
                </a:solidFill>
                <a:latin typeface="Aptos"/>
              </a:rPr>
              <a:t>Second conditional: If I had more space, I would 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394960"/>
            <a:ext cx="1060704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32337"/>
                </a:solidFill>
                <a:latin typeface="Aptos"/>
              </a:rPr>
              <a:t>Avoid repeating “and then” in every sentence. Connect ideas and explain your reasons.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16. Build a 2–3 minute maturita answer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EXAM PREPARATION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21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28800"/>
            <a:ext cx="1965960" cy="2286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828800"/>
            <a:ext cx="1965960" cy="10972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2057400"/>
            <a:ext cx="594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400" b="1" i="0">
                <a:solidFill>
                  <a:srgbClr val="23B5A9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169164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32337"/>
                </a:solidFill>
                <a:latin typeface="Aptos"/>
              </a:rPr>
              <a:t>INTRODUCTION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154680"/>
            <a:ext cx="16916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Where you live and who with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953512" y="1828800"/>
            <a:ext cx="1965960" cy="2286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953512" y="1828800"/>
            <a:ext cx="1965960" cy="109728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090672" y="2057400"/>
            <a:ext cx="594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400" b="1" i="0">
                <a:solidFill>
                  <a:srgbClr val="FFA054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90672" y="2651760"/>
            <a:ext cx="169164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32337"/>
                </a:solidFill>
                <a:latin typeface="Aptos"/>
              </a:rPr>
              <a:t>DESCRIPTION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90672" y="3154680"/>
            <a:ext cx="16916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Type of home, location, rooms and features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221224" y="1828800"/>
            <a:ext cx="1965960" cy="2286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221224" y="1828800"/>
            <a:ext cx="1965960" cy="109728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358384" y="2057400"/>
            <a:ext cx="594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400" b="1" i="0">
                <a:solidFill>
                  <a:srgbClr val="23B5A9"/>
                </a:solidFill>
                <a:latin typeface="Apto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8384" y="2651760"/>
            <a:ext cx="169164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32337"/>
                </a:solidFill>
                <a:latin typeface="Aptos"/>
              </a:rPr>
              <a:t>YOUR ROOM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58384" y="3154680"/>
            <a:ext cx="16916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Furniture, layout, what you like / dislike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88936" y="1828800"/>
            <a:ext cx="1965960" cy="2286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488936" y="1828800"/>
            <a:ext cx="1965960" cy="10972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626096" y="2057400"/>
            <a:ext cx="594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400" b="1" i="0">
                <a:solidFill>
                  <a:srgbClr val="FFA054"/>
                </a:solidFill>
                <a:latin typeface="Aptos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6096" y="2651760"/>
            <a:ext cx="169164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32337"/>
                </a:solidFill>
                <a:latin typeface="Aptos"/>
              </a:rPr>
              <a:t>COMPARISON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6096" y="3154680"/>
            <a:ext cx="16916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House vs flat, renting vs buying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756648" y="1828800"/>
            <a:ext cx="1965960" cy="2286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9756648" y="1828800"/>
            <a:ext cx="1965960" cy="109728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893808" y="2057400"/>
            <a:ext cx="594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400" b="1" i="0">
                <a:solidFill>
                  <a:srgbClr val="23B5A9"/>
                </a:solidFill>
                <a:latin typeface="Aptos"/>
              </a:rP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93808" y="2651760"/>
            <a:ext cx="169164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32337"/>
                </a:solidFill>
                <a:latin typeface="Aptos"/>
              </a:rPr>
              <a:t>FUTURE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893808" y="3154680"/>
            <a:ext cx="16916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26333F"/>
                </a:solidFill>
                <a:latin typeface="Aptos"/>
              </a:rPr>
              <a:t>Your ideal home and reasons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" y="4800600"/>
            <a:ext cx="1042416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2000" b="1" i="0">
                <a:solidFill>
                  <a:srgbClr val="132337"/>
                </a:solidFill>
                <a:latin typeface="Aptos"/>
              </a:rPr>
              <a:t>Try to speak naturally. You do not need to memorise every word.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60" y="5440680"/>
            <a:ext cx="104241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600" b="0" i="0">
                <a:solidFill>
                  <a:srgbClr val="677684"/>
                </a:solidFill>
                <a:latin typeface="Aptos"/>
              </a:rPr>
              <a:t>Target: clear structure • relevant vocabulary • examples • reasons • connected sentences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 dirty="0">
                <a:solidFill>
                  <a:srgbClr val="132337"/>
                </a:solidFill>
                <a:latin typeface="Aptos"/>
              </a:rPr>
              <a:t>17. </a:t>
            </a:r>
            <a:r>
              <a:rPr sz="2900" b="1" i="0" dirty="0" err="1">
                <a:solidFill>
                  <a:srgbClr val="132337"/>
                </a:solidFill>
                <a:latin typeface="Aptos"/>
              </a:rPr>
              <a:t>Maturita</a:t>
            </a:r>
            <a:r>
              <a:rPr sz="2900" b="1" i="0" dirty="0">
                <a:solidFill>
                  <a:srgbClr val="132337"/>
                </a:solidFill>
                <a:latin typeface="Aptos"/>
              </a:rPr>
              <a:t> practice questions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SPEAKING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22</a:t>
            </a:r>
          </a:p>
        </p:txBody>
      </p:sp>
      <p:sp>
        <p:nvSpPr>
          <p:cNvPr id="7" name="Oval 6"/>
          <p:cNvSpPr/>
          <p:nvPr/>
        </p:nvSpPr>
        <p:spPr>
          <a:xfrm>
            <a:off x="777240" y="1371600"/>
            <a:ext cx="384048" cy="384048"/>
          </a:xfrm>
          <a:prstGeom prst="ellipse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1444752"/>
            <a:ext cx="384048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7592" y="1353312"/>
            <a:ext cx="4754880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Where do you live, and who do you live with?</a:t>
            </a:r>
          </a:p>
        </p:txBody>
      </p:sp>
      <p:sp>
        <p:nvSpPr>
          <p:cNvPr id="10" name="Oval 9"/>
          <p:cNvSpPr/>
          <p:nvPr/>
        </p:nvSpPr>
        <p:spPr>
          <a:xfrm>
            <a:off x="777240" y="2423160"/>
            <a:ext cx="384048" cy="384048"/>
          </a:xfrm>
          <a:prstGeom prst="ellipse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2496312"/>
            <a:ext cx="384048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07592" y="2404872"/>
            <a:ext cx="4754880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Describe your house or flat. How many rooms are there?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3474720"/>
            <a:ext cx="384048" cy="384048"/>
          </a:xfrm>
          <a:prstGeom prst="ellipse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3547872"/>
            <a:ext cx="384048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07592" y="3456432"/>
            <a:ext cx="4754880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Which room do you like best? Why?</a:t>
            </a:r>
          </a:p>
        </p:txBody>
      </p:sp>
      <p:sp>
        <p:nvSpPr>
          <p:cNvPr id="16" name="Oval 15"/>
          <p:cNvSpPr/>
          <p:nvPr/>
        </p:nvSpPr>
        <p:spPr>
          <a:xfrm>
            <a:off x="777240" y="4526279"/>
            <a:ext cx="384048" cy="384048"/>
          </a:xfrm>
          <a:prstGeom prst="ellipse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4599431"/>
            <a:ext cx="384048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07592" y="4507992"/>
            <a:ext cx="4754880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What would you change about your current home?</a:t>
            </a:r>
          </a:p>
        </p:txBody>
      </p:sp>
      <p:sp>
        <p:nvSpPr>
          <p:cNvPr id="19" name="Oval 18"/>
          <p:cNvSpPr/>
          <p:nvPr/>
        </p:nvSpPr>
        <p:spPr>
          <a:xfrm>
            <a:off x="6400800" y="1371600"/>
            <a:ext cx="384048" cy="384048"/>
          </a:xfrm>
          <a:prstGeom prst="ellipse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0" y="1444752"/>
            <a:ext cx="384048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31152" y="1353312"/>
            <a:ext cx="4754880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What are the advantages of living in a village and in a city?</a:t>
            </a:r>
          </a:p>
        </p:txBody>
      </p:sp>
      <p:sp>
        <p:nvSpPr>
          <p:cNvPr id="22" name="Oval 21"/>
          <p:cNvSpPr/>
          <p:nvPr/>
        </p:nvSpPr>
        <p:spPr>
          <a:xfrm>
            <a:off x="6400800" y="2423160"/>
            <a:ext cx="384048" cy="384048"/>
          </a:xfrm>
          <a:prstGeom prst="ellipse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00800" y="2496312"/>
            <a:ext cx="384048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31152" y="2404872"/>
            <a:ext cx="4754880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Would you prefer to rent or buy a property in the future?</a:t>
            </a:r>
          </a:p>
        </p:txBody>
      </p:sp>
      <p:sp>
        <p:nvSpPr>
          <p:cNvPr id="25" name="Oval 24"/>
          <p:cNvSpPr/>
          <p:nvPr/>
        </p:nvSpPr>
        <p:spPr>
          <a:xfrm>
            <a:off x="6400800" y="3474720"/>
            <a:ext cx="384048" cy="384048"/>
          </a:xfrm>
          <a:prstGeom prst="ellipse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0" y="3547872"/>
            <a:ext cx="384048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31152" y="3456432"/>
            <a:ext cx="4754880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Describe your ideal home.</a:t>
            </a:r>
          </a:p>
        </p:txBody>
      </p:sp>
      <p:sp>
        <p:nvSpPr>
          <p:cNvPr id="28" name="Oval 27"/>
          <p:cNvSpPr/>
          <p:nvPr/>
        </p:nvSpPr>
        <p:spPr>
          <a:xfrm>
            <a:off x="6400800" y="4526279"/>
            <a:ext cx="384048" cy="384048"/>
          </a:xfrm>
          <a:prstGeom prst="ellipse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0" y="4599431"/>
            <a:ext cx="384048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31152" y="4507992"/>
            <a:ext cx="4754880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 dirty="0">
                <a:solidFill>
                  <a:srgbClr val="26333F"/>
                </a:solidFill>
                <a:latin typeface="Aptos"/>
              </a:rPr>
              <a:t>How can people make their homes more energy-efficient?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18. Picture description: a room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EXAM SKILL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23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1417320"/>
            <a:ext cx="5120640" cy="3611880"/>
          </a:xfrm>
          <a:prstGeom prst="rect">
            <a:avLst/>
          </a:prstGeom>
          <a:solidFill>
            <a:srgbClr val="FFFFFF"/>
          </a:solidFill>
          <a:ln>
            <a:solidFill>
              <a:srgbClr val="E8E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43000" y="1783080"/>
            <a:ext cx="1188720" cy="1005840"/>
          </a:xfrm>
          <a:prstGeom prst="rect">
            <a:avLst/>
          </a:prstGeom>
          <a:solidFill>
            <a:srgbClr val="DDF6F1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Connector 8"/>
          <p:cNvCxnSpPr/>
          <p:nvPr/>
        </p:nvCxnSpPr>
        <p:spPr>
          <a:xfrm>
            <a:off x="1737360" y="1783080"/>
            <a:ext cx="0" cy="1005840"/>
          </a:xfrm>
          <a:prstGeom prst="line">
            <a:avLst/>
          </a:prstGeom>
          <a:ln>
            <a:solidFill>
              <a:srgbClr val="23B5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143000" y="2286000"/>
            <a:ext cx="1188720" cy="0"/>
          </a:xfrm>
          <a:prstGeom prst="line">
            <a:avLst/>
          </a:prstGeom>
          <a:ln>
            <a:solidFill>
              <a:srgbClr val="23B5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788920" y="3246120"/>
            <a:ext cx="2103120" cy="822960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971800" y="4069080"/>
            <a:ext cx="201168" cy="384048"/>
          </a:xfrm>
          <a:prstGeom prst="rect">
            <a:avLst/>
          </a:prstGeom>
          <a:solidFill>
            <a:srgbClr val="1D35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526280" y="4069080"/>
            <a:ext cx="201168" cy="384048"/>
          </a:xfrm>
          <a:prstGeom prst="rect">
            <a:avLst/>
          </a:prstGeom>
          <a:solidFill>
            <a:srgbClr val="1D35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651760" y="2103120"/>
            <a:ext cx="1280160" cy="137160"/>
          </a:xfrm>
          <a:prstGeom prst="rect">
            <a:avLst/>
          </a:prstGeom>
          <a:solidFill>
            <a:srgbClr val="FFA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160520" y="1828800"/>
            <a:ext cx="640080" cy="1143000"/>
          </a:xfrm>
          <a:prstGeom prst="rect">
            <a:avLst/>
          </a:prstGeom>
          <a:solidFill>
            <a:srgbClr val="E8EEF2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279392" y="1965960"/>
            <a:ext cx="411480" cy="320040"/>
          </a:xfrm>
          <a:prstGeom prst="rect">
            <a:avLst/>
          </a:prstGeom>
          <a:solidFill>
            <a:srgbClr val="DD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0" y="1463040"/>
            <a:ext cx="420624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32337"/>
                </a:solidFill>
                <a:latin typeface="Aptos"/>
              </a:rPr>
              <a:t>SPEAKING FRAME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1920240"/>
            <a:ext cx="4754880" cy="3291840"/>
          </a:xfrm>
          <a:prstGeom prst="rect">
            <a:avLst/>
          </a:prstGeom>
          <a:noFill/>
        </p:spPr>
        <p:txBody>
          <a:bodyPr wrap="square" lIns="73152" rIns="54864" bIns="27432">
            <a:spAutoFit/>
          </a:bodyPr>
          <a:lstStyle/>
          <a:p>
            <a:pPr>
              <a:spcAft>
                <a:spcPts val="600"/>
              </a:spcAft>
            </a:pPr>
            <a:r>
              <a:rPr sz="1700">
                <a:solidFill>
                  <a:srgbClr val="26333F"/>
                </a:solidFill>
                <a:latin typeface="Aptos"/>
              </a:rPr>
              <a:t>•  In the picture, I can see …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26333F"/>
                </a:solidFill>
                <a:latin typeface="Aptos"/>
              </a:rPr>
              <a:t>•  The room looks …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26333F"/>
                </a:solidFill>
                <a:latin typeface="Aptos"/>
              </a:rPr>
              <a:t>•  In the foreground / background …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26333F"/>
                </a:solidFill>
                <a:latin typeface="Aptos"/>
              </a:rPr>
              <a:t>•  On the left / right …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26333F"/>
                </a:solidFill>
                <a:latin typeface="Aptos"/>
              </a:rPr>
              <a:t>•  I think this room belongs to … because …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26333F"/>
                </a:solidFill>
                <a:latin typeface="Aptos"/>
              </a:rPr>
              <a:t>•  Compared with my room, 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486400"/>
            <a:ext cx="105156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32337"/>
                </a:solidFill>
                <a:latin typeface="Aptos"/>
              </a:rPr>
              <a:t>Speak for 45–60 seconds. Mention at least five details.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19. Quick vocabulary check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SELF-CHECK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298448"/>
            <a:ext cx="58521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26333F"/>
                </a:solidFill>
                <a:latin typeface="Aptos"/>
              </a:rPr>
              <a:t>1. A building with many flats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1298448"/>
            <a:ext cx="44805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677684"/>
                </a:solidFill>
                <a:latin typeface="Aptos"/>
              </a:rPr>
              <a:t>Answer: __________________________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865376"/>
            <a:ext cx="58521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26333F"/>
                </a:solidFill>
                <a:latin typeface="Aptos"/>
              </a:rPr>
              <a:t>2. A piece of furniture for storing clothes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1865376"/>
            <a:ext cx="44805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677684"/>
                </a:solidFill>
                <a:latin typeface="Aptos"/>
              </a:rPr>
              <a:t>Answer: __________________________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432304"/>
            <a:ext cx="58521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26333F"/>
                </a:solidFill>
                <a:latin typeface="Aptos"/>
              </a:rPr>
              <a:t>3. The surface you prepare food 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2432304"/>
            <a:ext cx="44805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677684"/>
                </a:solidFill>
                <a:latin typeface="Aptos"/>
              </a:rPr>
              <a:t>Answer: __________________________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999232"/>
            <a:ext cx="58521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26333F"/>
                </a:solidFill>
                <a:latin typeface="Aptos"/>
              </a:rPr>
              <a:t>4. A room where you wash and dry clothes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2999232"/>
            <a:ext cx="44805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677684"/>
                </a:solidFill>
                <a:latin typeface="Aptos"/>
              </a:rPr>
              <a:t>Answer: __________________________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566160"/>
            <a:ext cx="58521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26333F"/>
                </a:solidFill>
                <a:latin typeface="Aptos"/>
              </a:rPr>
              <a:t>5. A payment for borrowing money to buy a home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3566160"/>
            <a:ext cx="44805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677684"/>
                </a:solidFill>
                <a:latin typeface="Aptos"/>
              </a:rPr>
              <a:t>Answer: __________________________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4133087"/>
            <a:ext cx="58521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26333F"/>
                </a:solidFill>
                <a:latin typeface="Aptos"/>
              </a:rPr>
              <a:t>6. A room under the roof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4133087"/>
            <a:ext cx="44805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677684"/>
                </a:solidFill>
                <a:latin typeface="Aptos"/>
              </a:rPr>
              <a:t>Answer: __________________________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4700016"/>
            <a:ext cx="58521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26333F"/>
                </a:solidFill>
                <a:latin typeface="Aptos"/>
              </a:rPr>
              <a:t>7. A small outdoor area attached to a flat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4700016"/>
            <a:ext cx="44805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677684"/>
                </a:solidFill>
                <a:latin typeface="Aptos"/>
              </a:rPr>
              <a:t>Answer: __________________________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266944"/>
            <a:ext cx="58521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26333F"/>
                </a:solidFill>
                <a:latin typeface="Aptos"/>
              </a:rPr>
              <a:t>8. The person who rents a property to someone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0" y="5266944"/>
            <a:ext cx="44805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677684"/>
                </a:solidFill>
                <a:latin typeface="Aptos"/>
              </a:rPr>
              <a:t>Answer: __________________________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102412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23B5A9"/>
                </a:solidFill>
                <a:latin typeface="Aptos"/>
              </a:rPr>
              <a:t>Cover the answer column and test yourself.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>
                <a:solidFill>
                  <a:srgbClr val="132337"/>
                </a:solidFill>
                <a:latin typeface="Aptos"/>
              </a:rPr>
              <a:t>Before the maturita exam: checklist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33271"/>
            <a:ext cx="713232" cy="64008"/>
          </a:xfrm>
          <a:prstGeom prst="rect">
            <a:avLst/>
          </a:prstGeom>
          <a:solidFill>
            <a:srgbClr val="23B5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555480" y="438912"/>
            <a:ext cx="20116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REVISION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92240"/>
            <a:ext cx="502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1000" b="1" i="0">
                <a:solidFill>
                  <a:srgbClr val="677684"/>
                </a:solidFill>
                <a:latin typeface="Aptos"/>
              </a:rPr>
              <a:t>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371600"/>
            <a:ext cx="27432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400" b="1" i="0">
                <a:solidFill>
                  <a:srgbClr val="132337"/>
                </a:solidFill>
                <a:latin typeface="Aptos"/>
              </a:rPr>
              <a:t>Can you 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965960"/>
            <a:ext cx="292608" cy="292608"/>
          </a:xfrm>
          <a:prstGeom prst="roundRect">
            <a:avLst/>
          </a:prstGeom>
          <a:solidFill>
            <a:srgbClr val="DDF6F1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417320" y="1956816"/>
            <a:ext cx="96926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describe where you live and who you live with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2468880"/>
            <a:ext cx="292608" cy="292608"/>
          </a:xfrm>
          <a:prstGeom prst="roundRect">
            <a:avLst/>
          </a:prstGeom>
          <a:solidFill>
            <a:srgbClr val="DDF6F1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417320" y="2459736"/>
            <a:ext cx="96926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name rooms, furniture and household appliances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2971800"/>
            <a:ext cx="292608" cy="292608"/>
          </a:xfrm>
          <a:prstGeom prst="roundRect">
            <a:avLst/>
          </a:prstGeom>
          <a:solidFill>
            <a:srgbClr val="DDF6F1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417320" y="2962656"/>
            <a:ext cx="96926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describe a room using prepositions of place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3474720"/>
            <a:ext cx="292608" cy="292608"/>
          </a:xfrm>
          <a:prstGeom prst="roundRect">
            <a:avLst/>
          </a:prstGeom>
          <a:solidFill>
            <a:srgbClr val="DDF6F1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417320" y="3465576"/>
            <a:ext cx="96926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explain advantages and disadvantages of a house and a flat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3977639"/>
            <a:ext cx="292608" cy="292608"/>
          </a:xfrm>
          <a:prstGeom prst="roundRect">
            <a:avLst/>
          </a:prstGeom>
          <a:solidFill>
            <a:srgbClr val="DDF6F1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417320" y="3968496"/>
            <a:ext cx="96926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talk about renting, buying and housing costs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" y="4480560"/>
            <a:ext cx="292608" cy="292608"/>
          </a:xfrm>
          <a:prstGeom prst="roundRect">
            <a:avLst/>
          </a:prstGeom>
          <a:solidFill>
            <a:srgbClr val="DDF6F1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417320" y="4471416"/>
            <a:ext cx="96926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describe your ideal home and explain your choices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983480"/>
            <a:ext cx="292608" cy="292608"/>
          </a:xfrm>
          <a:prstGeom prst="roundRect">
            <a:avLst/>
          </a:prstGeom>
          <a:solidFill>
            <a:srgbClr val="DDF6F1"/>
          </a:solidFill>
          <a:ln>
            <a:solidFill>
              <a:srgbClr val="23B5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417320" y="4974336"/>
            <a:ext cx="96926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26333F"/>
                </a:solidFill>
                <a:latin typeface="Aptos"/>
              </a:rPr>
              <a:t>speak for 2–3 minutes using connected sentences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14400" y="5715000"/>
            <a:ext cx="10149840" cy="438912"/>
          </a:xfrm>
          <a:prstGeom prst="roundRect">
            <a:avLst/>
          </a:prstGeom>
          <a:solidFill>
            <a:srgbClr val="1323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97280" y="5806440"/>
            <a:ext cx="978408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500" b="1" i="0">
                <a:solidFill>
                  <a:srgbClr val="FFFFFF"/>
                </a:solidFill>
                <a:latin typeface="Aptos"/>
              </a:rPr>
              <a:t>REMEMBER: describe • give details • explain why • compare • give examples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2245</Words>
  <Application>Microsoft Office PowerPoint</Application>
  <PresentationFormat>Širokoúhlá obrazovka</PresentationFormat>
  <Paragraphs>433</Paragraphs>
  <Slides>25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9" baseType="lpstr">
      <vt:lpstr>Aptos</vt:lpstr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Klára Bartoníčková</dc:creator>
  <cp:keywords/>
  <dc:description>generated using python-pptx</dc:description>
  <cp:lastModifiedBy>Klára Bartoníčková</cp:lastModifiedBy>
  <cp:revision>5</cp:revision>
  <dcterms:created xsi:type="dcterms:W3CDTF">2013-01-27T09:14:16Z</dcterms:created>
  <dcterms:modified xsi:type="dcterms:W3CDTF">2026-10-15T12:40:27Z</dcterms:modified>
  <cp:category/>
</cp:coreProperties>
</file>