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Media · Social Media · Digital Life — speaking guide (B1–B2).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edia_art_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5897880" cy="6858000"/>
          </a:xfrm>
          <a:prstGeom prst="rect">
            <a:avLst/>
          </a:prstGeom>
          <a:solidFill>
            <a:srgbClr val="1D33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B3D90BC-3FA5-4E5B-8A8A-E02973C995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858000"/>
          </a:xfrm>
          <a:prstGeom prst="rect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A41538B-A81E-4647-81B2-BC7E0C2F31EC}"/>
              </a:ext>
            </a:extLst>
          </p:cNvPr>
          <p:cNvSpPr>
            <a:spLocks noGrp="1"/>
          </p:cNvSpPr>
          <p:nvPr/>
        </p:nvSpPr>
        <p:spPr>
          <a:xfrm>
            <a:off x="5810250" y="0"/>
            <a:ext cx="1333500" cy="6858000"/>
          </a:xfrm>
          <a:prstGeom prst="rect">
            <a:avLst/>
          </a:prstGeom>
          <a:gradFill>
            <a:gsLst>
              <a:gs pos="0">
                <a:srgbClr val="0F3D3E"/>
              </a:gs>
              <a:gs pos="100000">
                <a:srgbClr val="0F3D3E">
                  <a:alpha val="0"/>
                </a:srgbClr>
              </a:gs>
            </a:gsLst>
            <a:lin ang="0"/>
          </a:gra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3C801638-B621-4E42-928F-3E247440611E}"/>
              </a:ext>
            </a:extLst>
          </p:cNvPr>
          <p:cNvSpPr>
            <a:spLocks noGrp="1"/>
          </p:cNvSpPr>
          <p:nvPr/>
        </p:nvSpPr>
        <p:spPr>
          <a:xfrm>
            <a:off x="628650" y="628650"/>
            <a:ext cx="2095500" cy="342900"/>
          </a:xfrm>
          <a:prstGeom prst="roundRect">
            <a:avLst>
              <a:gd name="adj" fmla="val 50000"/>
            </a:avLst>
          </a:prstGeom>
          <a:solidFill>
            <a:srgbClr val="EF8747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MATURITA · ENGLISH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96E7CB3-D391-4E8B-90F2-B8D2AFCE5098}"/>
              </a:ext>
            </a:extLst>
          </p:cNvPr>
          <p:cNvSpPr>
            <a:spLocks noGrp="1"/>
          </p:cNvSpPr>
          <p:nvPr/>
        </p:nvSpPr>
        <p:spPr>
          <a:xfrm>
            <a:off x="628650" y="1504950"/>
            <a:ext cx="4953000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Media,</a:t>
            </a:r>
          </a:p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Social Media</a:t>
            </a:r>
          </a:p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and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A083945-AD67-4333-8C40-85B690217150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419100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A speaking guide to modern media, technology and your digital world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2B1F511-189E-4EB2-952D-B6BF7ED701AE}"/>
              </a:ext>
            </a:extLst>
          </p:cNvPr>
          <p:cNvSpPr>
            <a:spLocks noGrp="1"/>
          </p:cNvSpPr>
          <p:nvPr/>
        </p:nvSpPr>
        <p:spPr>
          <a:xfrm>
            <a:off x="666750" y="5981700"/>
            <a:ext cx="952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B1–B2</a:t>
            </a:r>
          </a:p>
        </p:txBody>
      </p:sp>
    </p:spTree>
    <p:extLst>
      <p:ext uri="{BB962C8B-B14F-4D97-AF65-F5344CB8AC3E}">
        <p14:creationId xmlns:p14="http://schemas.microsoft.com/office/powerpoint/2010/main" val="164271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délník 28">
            <a:extLst>
              <a:ext uri="{FF2B5EF4-FFF2-40B4-BE49-F238E27FC236}">
                <a16:creationId xmlns:a16="http://schemas.microsoft.com/office/drawing/2014/main" id="{38F79EF5-207C-46B9-86F3-52D814F9EF4E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Build one connected story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370F461-FA2C-45E6-98D1-4EBC68B6219E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Six steps from everyday media habits to your own opinion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128B628-9DD8-4B3C-B5D8-A7BB0C2A851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50F499B-6F5C-4A2C-A41B-D6FEA735EB8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04E82D5-DC17-45DC-BD6A-126551D1B64D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D508A2D-5E9E-4D03-BD75-BC0C78B210B2}"/>
              </a:ext>
            </a:extLst>
          </p:cNvPr>
          <p:cNvSpPr>
            <a:spLocks noGrp="1"/>
          </p:cNvSpPr>
          <p:nvPr/>
        </p:nvSpPr>
        <p:spPr>
          <a:xfrm>
            <a:off x="66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EFD83A3-BAB0-4D52-A2B6-AE5D7A6463D2}"/>
              </a:ext>
            </a:extLst>
          </p:cNvPr>
          <p:cNvSpPr>
            <a:spLocks noGrp="1"/>
          </p:cNvSpPr>
          <p:nvPr/>
        </p:nvSpPr>
        <p:spPr>
          <a:xfrm>
            <a:off x="150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Media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1003DD7-4AD9-448F-A3CF-F0A4444D9D2F}"/>
              </a:ext>
            </a:extLst>
          </p:cNvPr>
          <p:cNvSpPr>
            <a:spLocks noGrp="1"/>
          </p:cNvSpPr>
          <p:nvPr/>
        </p:nvSpPr>
        <p:spPr>
          <a:xfrm>
            <a:off x="150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Traditional and digital</a:t>
            </a:r>
          </a:p>
        </p:txBody>
      </p:sp>
      <p:sp>
        <p:nvSpPr>
          <p:cNvPr id="9" name="Přímá spojnice 8">
            <a:extLst>
              <a:ext uri="{FF2B5EF4-FFF2-40B4-BE49-F238E27FC236}">
                <a16:creationId xmlns:a16="http://schemas.microsoft.com/office/drawing/2014/main" id="{09637F55-8A05-49CB-8BE0-D51AEDACFBBD}"/>
              </a:ext>
            </a:extLst>
          </p:cNvPr>
          <p:cNvSpPr>
            <a:spLocks noGrp="1"/>
          </p:cNvSpPr>
          <p:nvPr/>
        </p:nvSpPr>
        <p:spPr>
          <a:xfrm>
            <a:off x="4048125" y="2095500"/>
            <a:ext cx="304800" cy="0"/>
          </a:xfrm>
          <a:prstGeom prst="line">
            <a:avLst/>
          </a:prstGeom>
          <a:noFill/>
          <a:ln w="2857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C2C5B32-B896-4FE0-BAB6-FF3DA1F0BCF2}"/>
              </a:ext>
            </a:extLst>
          </p:cNvPr>
          <p:cNvSpPr>
            <a:spLocks noGrp="1"/>
          </p:cNvSpPr>
          <p:nvPr/>
        </p:nvSpPr>
        <p:spPr>
          <a:xfrm>
            <a:off x="447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53DF93F-C7CC-4AA2-85F9-35CA503FBC86}"/>
              </a:ext>
            </a:extLst>
          </p:cNvPr>
          <p:cNvSpPr>
            <a:spLocks noGrp="1"/>
          </p:cNvSpPr>
          <p:nvPr/>
        </p:nvSpPr>
        <p:spPr>
          <a:xfrm>
            <a:off x="531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Internet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7F3BF50-5D33-4141-B36E-85A4DD8CC43A}"/>
              </a:ext>
            </a:extLst>
          </p:cNvPr>
          <p:cNvSpPr>
            <a:spLocks noGrp="1"/>
          </p:cNvSpPr>
          <p:nvPr/>
        </p:nvSpPr>
        <p:spPr>
          <a:xfrm>
            <a:off x="531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Everyday online life</a:t>
            </a:r>
          </a:p>
        </p:txBody>
      </p:sp>
      <p:sp>
        <p:nvSpPr>
          <p:cNvPr id="13" name="Přímá spojnice 12">
            <a:extLst>
              <a:ext uri="{FF2B5EF4-FFF2-40B4-BE49-F238E27FC236}">
                <a16:creationId xmlns:a16="http://schemas.microsoft.com/office/drawing/2014/main" id="{CC712670-04E0-4F44-96F6-D175A65AF123}"/>
              </a:ext>
            </a:extLst>
          </p:cNvPr>
          <p:cNvSpPr>
            <a:spLocks noGrp="1"/>
          </p:cNvSpPr>
          <p:nvPr/>
        </p:nvSpPr>
        <p:spPr>
          <a:xfrm>
            <a:off x="7858125" y="2095500"/>
            <a:ext cx="304800" cy="0"/>
          </a:xfrm>
          <a:prstGeom prst="line">
            <a:avLst/>
          </a:prstGeom>
          <a:noFill/>
          <a:ln w="2857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CF46894-8F33-44F8-BC75-82DB8797BC93}"/>
              </a:ext>
            </a:extLst>
          </p:cNvPr>
          <p:cNvSpPr>
            <a:spLocks noGrp="1"/>
          </p:cNvSpPr>
          <p:nvPr/>
        </p:nvSpPr>
        <p:spPr>
          <a:xfrm>
            <a:off x="828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D426079-B335-4BD1-B313-39D8A565E6B3}"/>
              </a:ext>
            </a:extLst>
          </p:cNvPr>
          <p:cNvSpPr>
            <a:spLocks noGrp="1"/>
          </p:cNvSpPr>
          <p:nvPr/>
        </p:nvSpPr>
        <p:spPr>
          <a:xfrm>
            <a:off x="912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Social media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794FA3B0-8076-4C83-A609-E4B19423C980}"/>
              </a:ext>
            </a:extLst>
          </p:cNvPr>
          <p:cNvSpPr>
            <a:spLocks noGrp="1"/>
          </p:cNvSpPr>
          <p:nvPr/>
        </p:nvSpPr>
        <p:spPr>
          <a:xfrm>
            <a:off x="912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Apps and influencers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6359B39-3624-4B8C-8634-E7DC0F25966D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1D1A1375-95E1-4E5C-BFCC-EB0DF7A43BF5}"/>
              </a:ext>
            </a:extLst>
          </p:cNvPr>
          <p:cNvSpPr>
            <a:spLocks noGrp="1"/>
          </p:cNvSpPr>
          <p:nvPr/>
        </p:nvSpPr>
        <p:spPr>
          <a:xfrm>
            <a:off x="150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News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9AC230E-C31E-42EA-AE92-1BD61C1CB8FF}"/>
              </a:ext>
            </a:extLst>
          </p:cNvPr>
          <p:cNvSpPr>
            <a:spLocks noGrp="1"/>
          </p:cNvSpPr>
          <p:nvPr/>
        </p:nvSpPr>
        <p:spPr>
          <a:xfrm>
            <a:off x="150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Find reliable stories</a:t>
            </a:r>
          </a:p>
        </p:txBody>
      </p:sp>
      <p:sp>
        <p:nvSpPr>
          <p:cNvPr id="20" name="Přímá spojnice 19">
            <a:extLst>
              <a:ext uri="{FF2B5EF4-FFF2-40B4-BE49-F238E27FC236}">
                <a16:creationId xmlns:a16="http://schemas.microsoft.com/office/drawing/2014/main" id="{02135DB1-4A5C-4118-BB70-B7E1F26E4A92}"/>
              </a:ext>
            </a:extLst>
          </p:cNvPr>
          <p:cNvSpPr>
            <a:spLocks noGrp="1"/>
          </p:cNvSpPr>
          <p:nvPr/>
        </p:nvSpPr>
        <p:spPr>
          <a:xfrm>
            <a:off x="4048125" y="4095750"/>
            <a:ext cx="304800" cy="0"/>
          </a:xfrm>
          <a:prstGeom prst="line">
            <a:avLst/>
          </a:prstGeom>
          <a:noFill/>
          <a:ln w="2857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B2EE54D-A4C5-4387-9B3B-600D6B69B8BD}"/>
              </a:ext>
            </a:extLst>
          </p:cNvPr>
          <p:cNvSpPr>
            <a:spLocks noGrp="1"/>
          </p:cNvSpPr>
          <p:nvPr/>
        </p:nvSpPr>
        <p:spPr>
          <a:xfrm>
            <a:off x="447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61B13C85-3A81-4A64-A3CA-A86CC14272C3}"/>
              </a:ext>
            </a:extLst>
          </p:cNvPr>
          <p:cNvSpPr>
            <a:spLocks noGrp="1"/>
          </p:cNvSpPr>
          <p:nvPr/>
        </p:nvSpPr>
        <p:spPr>
          <a:xfrm>
            <a:off x="531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AI and safety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9E0E78C-8AE3-4BB9-9348-9D0068AF96ED}"/>
              </a:ext>
            </a:extLst>
          </p:cNvPr>
          <p:cNvSpPr>
            <a:spLocks noGrp="1"/>
          </p:cNvSpPr>
          <p:nvPr/>
        </p:nvSpPr>
        <p:spPr>
          <a:xfrm>
            <a:off x="531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Technology and risks</a:t>
            </a:r>
          </a:p>
        </p:txBody>
      </p:sp>
      <p:sp>
        <p:nvSpPr>
          <p:cNvPr id="24" name="Přímá spojnice 23">
            <a:extLst>
              <a:ext uri="{FF2B5EF4-FFF2-40B4-BE49-F238E27FC236}">
                <a16:creationId xmlns:a16="http://schemas.microsoft.com/office/drawing/2014/main" id="{E311FB3D-9B31-4917-A3C0-7EFF27DD907D}"/>
              </a:ext>
            </a:extLst>
          </p:cNvPr>
          <p:cNvSpPr>
            <a:spLocks noGrp="1"/>
          </p:cNvSpPr>
          <p:nvPr/>
        </p:nvSpPr>
        <p:spPr>
          <a:xfrm>
            <a:off x="7858125" y="4095750"/>
            <a:ext cx="304800" cy="0"/>
          </a:xfrm>
          <a:prstGeom prst="line">
            <a:avLst/>
          </a:prstGeom>
          <a:noFill/>
          <a:ln w="2857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B8F75E2-3D52-4E36-AE6E-7278227A9499}"/>
              </a:ext>
            </a:extLst>
          </p:cNvPr>
          <p:cNvSpPr>
            <a:spLocks noGrp="1"/>
          </p:cNvSpPr>
          <p:nvPr/>
        </p:nvSpPr>
        <p:spPr>
          <a:xfrm>
            <a:off x="828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11E548B-622A-491C-98DE-94C2666EFE3D}"/>
              </a:ext>
            </a:extLst>
          </p:cNvPr>
          <p:cNvSpPr>
            <a:spLocks noGrp="1"/>
          </p:cNvSpPr>
          <p:nvPr/>
        </p:nvSpPr>
        <p:spPr>
          <a:xfrm>
            <a:off x="912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Your opinion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ABA1AB0-F47B-4709-97ED-C9FD423D1554}"/>
              </a:ext>
            </a:extLst>
          </p:cNvPr>
          <p:cNvSpPr>
            <a:spLocks noGrp="1"/>
          </p:cNvSpPr>
          <p:nvPr/>
        </p:nvSpPr>
        <p:spPr>
          <a:xfrm>
            <a:off x="912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What matters to you?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13FDA1D-F495-4836-B776-F1B36D37A4EF}"/>
              </a:ext>
            </a:extLst>
          </p:cNvPr>
          <p:cNvSpPr>
            <a:spLocks noGrp="1"/>
          </p:cNvSpPr>
          <p:nvPr/>
        </p:nvSpPr>
        <p:spPr>
          <a:xfrm>
            <a:off x="666750" y="565785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Speak about your own experience — not just a list of apps.</a:t>
            </a:r>
          </a:p>
        </p:txBody>
      </p:sp>
    </p:spTree>
    <p:extLst>
      <p:ext uri="{BB962C8B-B14F-4D97-AF65-F5344CB8AC3E}">
        <p14:creationId xmlns:p14="http://schemas.microsoft.com/office/powerpoint/2010/main" val="115445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826C20C5-1F44-4846-8948-811EA477452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1. Traditional and modern media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02A40E-F2EA-49C8-95C6-5AC70F9F4A4D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Introduce how people get information and entertainment today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7F4D2CE-CA7F-4D34-88D6-4B087F93CAB5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AF702839-A0A7-44B0-BDF3-4D7ECE9D95D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695FF37-A91D-4223-B573-B82D958FB108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C89BED9C-4F91-4CA3-8D34-B152752475C1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2667000" cy="1428750"/>
          </a:xfrm>
          <a:prstGeom prst="roundRect">
            <a:avLst>
              <a:gd name="adj" fmla="val 16000"/>
            </a:avLst>
          </a:prstGeom>
          <a:solidFill>
            <a:srgbClr val="273F52"/>
          </a:solidFill>
          <a:ln w="0">
            <a:noFill/>
          </a:ln>
        </p:spPr>
        <p:txBody>
          <a:bodyPr lIns="114300" tIns="95250" rIns="114300" bIns="95250" anchor="ctr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30–45</a:t>
            </a:r>
          </a:p>
          <a:p>
            <a:pPr algn="ctr"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seconds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21ACCC0-F9DC-45D4-9B9A-07F90332EDC1}"/>
              </a:ext>
            </a:extLst>
          </p:cNvPr>
          <p:cNvSpPr>
            <a:spLocks noGrp="1"/>
          </p:cNvSpPr>
          <p:nvPr/>
        </p:nvSpPr>
        <p:spPr>
          <a:xfrm>
            <a:off x="4000500" y="1695450"/>
            <a:ext cx="6762750" cy="2095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newspapers · radio · television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online news and podcasts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streaming and on-demand content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traditional vs digital media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39A9CF0-62BC-43C5-85E7-52757431D6A4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Useful opening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97DEDD5-3280-48F3-89F5-FA315819EF9B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990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Today I mostly get news online.</a:t>
            </a:r>
          </a:p>
          <a:p>
            <a:pPr algn="l">
              <a:def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I sometimes watch TV, but I prefer streaming.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24EF4ECF-F8A1-4F54-BF73-4A816FF7C93A}"/>
              </a:ext>
            </a:extLst>
          </p:cNvPr>
          <p:cNvSpPr>
            <a:spLocks noGrp="1"/>
          </p:cNvSpPr>
          <p:nvPr/>
        </p:nvSpPr>
        <p:spPr>
          <a:xfrm>
            <a:off x="9001125" y="5524500"/>
            <a:ext cx="1905000" cy="342900"/>
          </a:xfrm>
          <a:prstGeom prst="roundRect">
            <a:avLst>
              <a:gd name="adj" fmla="val 50000"/>
            </a:avLst>
          </a:prstGeom>
          <a:solidFill>
            <a:srgbClr val="FBE9DE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Keep it brief</a:t>
            </a:r>
          </a:p>
        </p:txBody>
      </p:sp>
    </p:spTree>
    <p:extLst>
      <p:ext uri="{BB962C8B-B14F-4D97-AF65-F5344CB8AC3E}">
        <p14:creationId xmlns:p14="http://schemas.microsoft.com/office/powerpoint/2010/main" val="161332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délník 19">
            <a:extLst>
              <a:ext uri="{FF2B5EF4-FFF2-40B4-BE49-F238E27FC236}">
                <a16:creationId xmlns:a16="http://schemas.microsoft.com/office/drawing/2014/main" id="{A456ADA2-A6DB-451F-8E0D-BF3765E785A6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2. The Internet in everyday life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7221158-0EA9-48B4-B77A-8EB24B17F7E2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Use specific examples rather than listing websites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57B15A1-C48E-4D1E-9F16-EDAA10C3B54E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5D9A4FC0-720B-4CF8-9128-8A830E4623C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C754E58-3E55-4CB7-9AC0-A3B6ABDD57A0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4BCF505-33E9-49A7-9A1A-05A3C22908DA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STUDY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6015000-C9C3-4BF8-8940-0C011938CB46}"/>
              </a:ext>
            </a:extLst>
          </p:cNvPr>
          <p:cNvSpPr>
            <a:spLocks noGrp="1"/>
          </p:cNvSpPr>
          <p:nvPr/>
        </p:nvSpPr>
        <p:spPr>
          <a:xfrm>
            <a:off x="2762250" y="16478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research · homework</a:t>
            </a:r>
          </a:p>
        </p:txBody>
      </p:sp>
      <p:sp>
        <p:nvSpPr>
          <p:cNvPr id="8" name="Přímá spojnice 7">
            <a:extLst>
              <a:ext uri="{FF2B5EF4-FFF2-40B4-BE49-F238E27FC236}">
                <a16:creationId xmlns:a16="http://schemas.microsoft.com/office/drawing/2014/main" id="{F6CB31E7-C8EB-4BF7-BFD1-49A1791BA466}"/>
              </a:ext>
            </a:extLst>
          </p:cNvPr>
          <p:cNvSpPr>
            <a:spLocks noGrp="1"/>
          </p:cNvSpPr>
          <p:nvPr/>
        </p:nvSpPr>
        <p:spPr>
          <a:xfrm>
            <a:off x="666750" y="2162175"/>
            <a:ext cx="5048250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9AA90DE-0636-4104-8DE1-6CAC478888B3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CONTACT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7C2BE6D-9251-4890-BED9-70BA50019CF7}"/>
              </a:ext>
            </a:extLst>
          </p:cNvPr>
          <p:cNvSpPr>
            <a:spLocks noGrp="1"/>
          </p:cNvSpPr>
          <p:nvPr/>
        </p:nvSpPr>
        <p:spPr>
          <a:xfrm>
            <a:off x="2762250" y="25622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messages · video calls</a:t>
            </a:r>
          </a:p>
        </p:txBody>
      </p:sp>
      <p:sp>
        <p:nvSpPr>
          <p:cNvPr id="11" name="Přímá spojnice 10">
            <a:extLst>
              <a:ext uri="{FF2B5EF4-FFF2-40B4-BE49-F238E27FC236}">
                <a16:creationId xmlns:a16="http://schemas.microsoft.com/office/drawing/2014/main" id="{8B777B9B-F02B-48AD-9CF2-ED7046AFBE63}"/>
              </a:ext>
            </a:extLst>
          </p:cNvPr>
          <p:cNvSpPr>
            <a:spLocks noGrp="1"/>
          </p:cNvSpPr>
          <p:nvPr/>
        </p:nvSpPr>
        <p:spPr>
          <a:xfrm>
            <a:off x="666750" y="3076575"/>
            <a:ext cx="5048250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5847E3A-8CD8-442D-8213-257C645ACE6B}"/>
              </a:ext>
            </a:extLst>
          </p:cNvPr>
          <p:cNvSpPr>
            <a:spLocks noGrp="1"/>
          </p:cNvSpPr>
          <p:nvPr/>
        </p:nvSpPr>
        <p:spPr>
          <a:xfrm>
            <a:off x="666750" y="34956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SERVICES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9423A5F-1414-4D30-B5B2-D0C0F2330A67}"/>
              </a:ext>
            </a:extLst>
          </p:cNvPr>
          <p:cNvSpPr>
            <a:spLocks noGrp="1"/>
          </p:cNvSpPr>
          <p:nvPr/>
        </p:nvSpPr>
        <p:spPr>
          <a:xfrm>
            <a:off x="2762250" y="34766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shopping · banking</a:t>
            </a:r>
          </a:p>
        </p:txBody>
      </p:sp>
      <p:sp>
        <p:nvSpPr>
          <p:cNvPr id="14" name="Přímá spojnice 13">
            <a:extLst>
              <a:ext uri="{FF2B5EF4-FFF2-40B4-BE49-F238E27FC236}">
                <a16:creationId xmlns:a16="http://schemas.microsoft.com/office/drawing/2014/main" id="{DE3FCA4A-DF95-46D1-AFCD-2BFD06CBD7EF}"/>
              </a:ext>
            </a:extLst>
          </p:cNvPr>
          <p:cNvSpPr>
            <a:spLocks noGrp="1"/>
          </p:cNvSpPr>
          <p:nvPr/>
        </p:nvSpPr>
        <p:spPr>
          <a:xfrm>
            <a:off x="666750" y="3990975"/>
            <a:ext cx="5048250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3EB0074-274E-4179-A0E5-294C39149C28}"/>
              </a:ext>
            </a:extLst>
          </p:cNvPr>
          <p:cNvSpPr>
            <a:spLocks noGrp="1"/>
          </p:cNvSpPr>
          <p:nvPr/>
        </p:nvSpPr>
        <p:spPr>
          <a:xfrm>
            <a:off x="666750" y="44100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FREE TIME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3DCD1DF-83F9-471A-8A0A-DCF0D146F2E2}"/>
              </a:ext>
            </a:extLst>
          </p:cNvPr>
          <p:cNvSpPr>
            <a:spLocks noGrp="1"/>
          </p:cNvSpPr>
          <p:nvPr/>
        </p:nvSpPr>
        <p:spPr>
          <a:xfrm>
            <a:off x="2762250" y="43910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games · music · films</a:t>
            </a:r>
          </a:p>
        </p:txBody>
      </p:sp>
      <p:sp>
        <p:nvSpPr>
          <p:cNvPr id="17" name="Přímá spojnice 16">
            <a:extLst>
              <a:ext uri="{FF2B5EF4-FFF2-40B4-BE49-F238E27FC236}">
                <a16:creationId xmlns:a16="http://schemas.microsoft.com/office/drawing/2014/main" id="{0DA4E67F-CF7E-45E9-8B50-AB99E8656171}"/>
              </a:ext>
            </a:extLst>
          </p:cNvPr>
          <p:cNvSpPr>
            <a:spLocks noGrp="1"/>
          </p:cNvSpPr>
          <p:nvPr/>
        </p:nvSpPr>
        <p:spPr>
          <a:xfrm>
            <a:off x="666750" y="4905375"/>
            <a:ext cx="5048250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84DC933A-1FF1-4A02-B033-AC0A0E7EA045}"/>
              </a:ext>
            </a:extLst>
          </p:cNvPr>
          <p:cNvSpPr>
            <a:spLocks noGrp="1"/>
          </p:cNvSpPr>
          <p:nvPr/>
        </p:nvSpPr>
        <p:spPr>
          <a:xfrm>
            <a:off x="6477000" y="1733550"/>
            <a:ext cx="4762500" cy="3143250"/>
          </a:xfrm>
          <a:prstGeom prst="roundRect">
            <a:avLst>
              <a:gd name="adj" fmla="val 7273"/>
            </a:avLst>
          </a:prstGeom>
          <a:solidFill>
            <a:srgbClr val="273F52"/>
          </a:solidFill>
          <a:ln w="0">
            <a:noFill/>
          </a:ln>
        </p:spPr>
        <p:txBody>
          <a:bodyPr lIns="342900" tIns="285750" rIns="342900" bIns="285750" anchor="ctr">
            <a:no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 use the Internet every day to study, keep in touch with friends and relax. I often look for information, but I always try to check whether a source is reliable.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EE935655-050B-4BC7-A0AC-C95DC28966D0}"/>
              </a:ext>
            </a:extLst>
          </p:cNvPr>
          <p:cNvSpPr>
            <a:spLocks noGrp="1"/>
          </p:cNvSpPr>
          <p:nvPr/>
        </p:nvSpPr>
        <p:spPr>
          <a:xfrm>
            <a:off x="6829425" y="516255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activity + reason + example</a:t>
            </a:r>
          </a:p>
        </p:txBody>
      </p:sp>
    </p:spTree>
    <p:extLst>
      <p:ext uri="{BB962C8B-B14F-4D97-AF65-F5344CB8AC3E}">
        <p14:creationId xmlns:p14="http://schemas.microsoft.com/office/powerpoint/2010/main" val="33738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76092E2F-F2B8-4C91-AEB5-F701D29D7909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3. Social media and influencers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EB3DDB9-78A2-498B-8E34-791EDF643C1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Use the key phrases naturally in a personal answer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122440B-3D7B-4DFD-8939-65609E8B90DF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1AB36DC6-B7C6-4E4F-AB77-3CF8460FD34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5A0C58-0598-49CB-A85A-B7AF9CB5F34A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A836222-443A-4C74-9932-D6675148B981}"/>
              </a:ext>
            </a:extLst>
          </p:cNvPr>
          <p:cNvSpPr>
            <a:spLocks noGrp="1"/>
          </p:cNvSpPr>
          <p:nvPr/>
        </p:nvSpPr>
        <p:spPr>
          <a:xfrm>
            <a:off x="781050" y="163830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follow an account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7DE3653-F680-4E99-9728-163F7C3F7CB6}"/>
              </a:ext>
            </a:extLst>
          </p:cNvPr>
          <p:cNvSpPr>
            <a:spLocks noGrp="1"/>
          </p:cNvSpPr>
          <p:nvPr/>
        </p:nvSpPr>
        <p:spPr>
          <a:xfrm>
            <a:off x="5143500" y="1704975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get updates from a creator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918BA72-A387-4FF2-9269-075DA2AA5872}"/>
              </a:ext>
            </a:extLst>
          </p:cNvPr>
          <p:cNvSpPr>
            <a:spLocks noGrp="1"/>
          </p:cNvSpPr>
          <p:nvPr/>
        </p:nvSpPr>
        <p:spPr>
          <a:xfrm>
            <a:off x="781050" y="263842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post / share content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986D9D7-2D61-4624-B5E9-D410B7F3004B}"/>
              </a:ext>
            </a:extLst>
          </p:cNvPr>
          <p:cNvSpPr>
            <a:spLocks noGrp="1"/>
          </p:cNvSpPr>
          <p:nvPr/>
        </p:nvSpPr>
        <p:spPr>
          <a:xfrm>
            <a:off x="5143500" y="270510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upload photos or videos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23AEEEA-D3F7-489D-8DDA-4D3F4EE29D95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go viral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499B3AC-B524-47EC-AA00-2CC638260545}"/>
              </a:ext>
            </a:extLst>
          </p:cNvPr>
          <p:cNvSpPr>
            <a:spLocks noGrp="1"/>
          </p:cNvSpPr>
          <p:nvPr/>
        </p:nvSpPr>
        <p:spPr>
          <a:xfrm>
            <a:off x="5143500" y="3705225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spread very quickly online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7197C65-B753-4B27-A77A-F16AC25CCF75}"/>
              </a:ext>
            </a:extLst>
          </p:cNvPr>
          <p:cNvSpPr>
            <a:spLocks noGrp="1"/>
          </p:cNvSpPr>
          <p:nvPr/>
        </p:nvSpPr>
        <p:spPr>
          <a:xfrm>
            <a:off x="781050" y="463867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influence followers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DE9EE45-C598-4A33-91D6-78BA70F63721}"/>
              </a:ext>
            </a:extLst>
          </p:cNvPr>
          <p:cNvSpPr>
            <a:spLocks noGrp="1"/>
          </p:cNvSpPr>
          <p:nvPr/>
        </p:nvSpPr>
        <p:spPr>
          <a:xfrm>
            <a:off x="5143500" y="470535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affect their choices or views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9069512-458A-4DEE-B3DD-BC4DB85D696B}"/>
              </a:ext>
            </a:extLst>
          </p:cNvPr>
          <p:cNvSpPr>
            <a:spLocks noGrp="1"/>
          </p:cNvSpPr>
          <p:nvPr/>
        </p:nvSpPr>
        <p:spPr>
          <a:xfrm>
            <a:off x="762000" y="5724525"/>
            <a:ext cx="10191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0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I use social media to stay in touch, but I try not to spend too much time scrolling.</a:t>
            </a:r>
          </a:p>
        </p:txBody>
      </p:sp>
    </p:spTree>
    <p:extLst>
      <p:ext uri="{BB962C8B-B14F-4D97-AF65-F5344CB8AC3E}">
        <p14:creationId xmlns:p14="http://schemas.microsoft.com/office/powerpoint/2010/main" val="70373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>
            <a:extLst>
              <a:ext uri="{FF2B5EF4-FFF2-40B4-BE49-F238E27FC236}">
                <a16:creationId xmlns:a16="http://schemas.microsoft.com/office/drawing/2014/main" id="{2C9C7FEA-DA60-4A5F-9F76-48867B72919E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4. Your digital routine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9281355-E011-4E44-814A-7BBD8CEBEA9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Describe when, why and how you use digital services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322B9FE-595A-4840-8343-97586638C8C3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AC6427F-CE8F-40A2-B611-6830930DF7E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26A7C96-22F6-4E9B-9B4A-365F5C5CE586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01BB1D8D-84B7-4C01-98FC-A2B0323D398F}"/>
              </a:ext>
            </a:extLst>
          </p:cNvPr>
          <p:cNvSpPr>
            <a:spLocks noGrp="1"/>
          </p:cNvSpPr>
          <p:nvPr/>
        </p:nvSpPr>
        <p:spPr>
          <a:xfrm>
            <a:off x="742950" y="1714500"/>
            <a:ext cx="685800" cy="685800"/>
          </a:xfrm>
          <a:prstGeom prst="ellipse">
            <a:avLst/>
          </a:prstGeom>
          <a:solidFill>
            <a:srgbClr val="DCE6E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38FBC59-742F-4AD5-8158-074E468209BD}"/>
              </a:ext>
            </a:extLst>
          </p:cNvPr>
          <p:cNvSpPr>
            <a:spLocks noGrp="1"/>
          </p:cNvSpPr>
          <p:nvPr/>
        </p:nvSpPr>
        <p:spPr>
          <a:xfrm>
            <a:off x="7429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59A94CD-6351-4D71-B7DC-1B9CE105636D}"/>
              </a:ext>
            </a:extLst>
          </p:cNvPr>
          <p:cNvSpPr>
            <a:spLocks noGrp="1"/>
          </p:cNvSpPr>
          <p:nvPr/>
        </p:nvSpPr>
        <p:spPr>
          <a:xfrm>
            <a:off x="7429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MORNING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D17EA3E-4BF1-4CC4-B7E9-D4946D3A589A}"/>
              </a:ext>
            </a:extLst>
          </p:cNvPr>
          <p:cNvSpPr>
            <a:spLocks noGrp="1"/>
          </p:cNvSpPr>
          <p:nvPr/>
        </p:nvSpPr>
        <p:spPr>
          <a:xfrm>
            <a:off x="7429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messages · news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76A339E-113F-4FA7-A780-34FEADA53143}"/>
              </a:ext>
            </a:extLst>
          </p:cNvPr>
          <p:cNvSpPr>
            <a:spLocks noGrp="1"/>
          </p:cNvSpPr>
          <p:nvPr/>
        </p:nvSpPr>
        <p:spPr>
          <a:xfrm>
            <a:off x="3562350" y="1714500"/>
            <a:ext cx="685800" cy="685800"/>
          </a:xfrm>
          <a:prstGeom prst="ellipse">
            <a:avLst/>
          </a:prstGeom>
          <a:solidFill>
            <a:srgbClr val="DCE6E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8F49751-7D30-4802-BAF9-8143022B5C91}"/>
              </a:ext>
            </a:extLst>
          </p:cNvPr>
          <p:cNvSpPr>
            <a:spLocks noGrp="1"/>
          </p:cNvSpPr>
          <p:nvPr/>
        </p:nvSpPr>
        <p:spPr>
          <a:xfrm>
            <a:off x="35623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B13DDE9-5CD6-44BD-A819-2DA27E4477E6}"/>
              </a:ext>
            </a:extLst>
          </p:cNvPr>
          <p:cNvSpPr>
            <a:spLocks noGrp="1"/>
          </p:cNvSpPr>
          <p:nvPr/>
        </p:nvSpPr>
        <p:spPr>
          <a:xfrm>
            <a:off x="35623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SCHOOL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6B4AC37-0A78-45E4-9A5D-A938A4467238}"/>
              </a:ext>
            </a:extLst>
          </p:cNvPr>
          <p:cNvSpPr>
            <a:spLocks noGrp="1"/>
          </p:cNvSpPr>
          <p:nvPr/>
        </p:nvSpPr>
        <p:spPr>
          <a:xfrm>
            <a:off x="35623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research · AI tools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7137AE34-786C-4D83-A71B-0BCD880FE4EE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685800" cy="685800"/>
          </a:xfrm>
          <a:prstGeom prst="ellipse">
            <a:avLst/>
          </a:prstGeom>
          <a:solidFill>
            <a:srgbClr val="DCE6E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1264C02-2A5C-423A-9B28-55BE1EF2BDE6}"/>
              </a:ext>
            </a:extLst>
          </p:cNvPr>
          <p:cNvSpPr>
            <a:spLocks noGrp="1"/>
          </p:cNvSpPr>
          <p:nvPr/>
        </p:nvSpPr>
        <p:spPr>
          <a:xfrm>
            <a:off x="63817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F858621-5873-4E31-9229-3D7E6C821E2E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AFTER SCHOOL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7D78871E-3ED6-487D-88C8-A6093F03FCF6}"/>
              </a:ext>
            </a:extLst>
          </p:cNvPr>
          <p:cNvSpPr>
            <a:spLocks noGrp="1"/>
          </p:cNvSpPr>
          <p:nvPr/>
        </p:nvSpPr>
        <p:spPr>
          <a:xfrm>
            <a:off x="63817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friends · entertainment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FE6E63AF-B0AE-41E3-978C-6EA190694CF9}"/>
              </a:ext>
            </a:extLst>
          </p:cNvPr>
          <p:cNvSpPr>
            <a:spLocks noGrp="1"/>
          </p:cNvSpPr>
          <p:nvPr/>
        </p:nvSpPr>
        <p:spPr>
          <a:xfrm>
            <a:off x="9201150" y="1714500"/>
            <a:ext cx="685800" cy="6858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3906457-6C47-4393-9710-BF9AF9F6D366}"/>
              </a:ext>
            </a:extLst>
          </p:cNvPr>
          <p:cNvSpPr>
            <a:spLocks noGrp="1"/>
          </p:cNvSpPr>
          <p:nvPr/>
        </p:nvSpPr>
        <p:spPr>
          <a:xfrm>
            <a:off x="92011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8368614-05FA-4073-83AC-0DD2986AD937}"/>
              </a:ext>
            </a:extLst>
          </p:cNvPr>
          <p:cNvSpPr>
            <a:spLocks noGrp="1"/>
          </p:cNvSpPr>
          <p:nvPr/>
        </p:nvSpPr>
        <p:spPr>
          <a:xfrm>
            <a:off x="92011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EVENING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5316BF6-4718-49A3-B739-37FAABB96A31}"/>
              </a:ext>
            </a:extLst>
          </p:cNvPr>
          <p:cNvSpPr>
            <a:spLocks noGrp="1"/>
          </p:cNvSpPr>
          <p:nvPr/>
        </p:nvSpPr>
        <p:spPr>
          <a:xfrm>
            <a:off x="92011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streaming · screen time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4470031D-CA1E-40D4-A5B3-E7F66120F1CB}"/>
              </a:ext>
            </a:extLst>
          </p:cNvPr>
          <p:cNvSpPr>
            <a:spLocks noGrp="1"/>
          </p:cNvSpPr>
          <p:nvPr/>
        </p:nvSpPr>
        <p:spPr>
          <a:xfrm>
            <a:off x="733425" y="4267200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I mainly use my phone for…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7FC95610-0A6C-4253-91E2-9E8FE86BFC35}"/>
              </a:ext>
            </a:extLst>
          </p:cNvPr>
          <p:cNvSpPr>
            <a:spLocks noGrp="1"/>
          </p:cNvSpPr>
          <p:nvPr/>
        </p:nvSpPr>
        <p:spPr>
          <a:xfrm>
            <a:off x="752475" y="5143500"/>
            <a:ext cx="200025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messaging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B1E750E4-19D2-408A-98FD-DD05B4C37B43}"/>
              </a:ext>
            </a:extLst>
          </p:cNvPr>
          <p:cNvSpPr>
            <a:spLocks noGrp="1"/>
          </p:cNvSpPr>
          <p:nvPr/>
        </p:nvSpPr>
        <p:spPr>
          <a:xfrm>
            <a:off x="2924175" y="5143500"/>
            <a:ext cx="247650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finding information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382DC0BD-069F-4811-9C2D-9CE282346B20}"/>
              </a:ext>
            </a:extLst>
          </p:cNvPr>
          <p:cNvSpPr>
            <a:spLocks noGrp="1"/>
          </p:cNvSpPr>
          <p:nvPr/>
        </p:nvSpPr>
        <p:spPr>
          <a:xfrm>
            <a:off x="5572125" y="5143500"/>
            <a:ext cx="133350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music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B62B3B6E-04AE-4A01-A724-B5061B9A0F1F}"/>
              </a:ext>
            </a:extLst>
          </p:cNvPr>
          <p:cNvSpPr>
            <a:spLocks noGrp="1"/>
          </p:cNvSpPr>
          <p:nvPr/>
        </p:nvSpPr>
        <p:spPr>
          <a:xfrm>
            <a:off x="7077075" y="5143500"/>
            <a:ext cx="152400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watching videos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6A507DD2-8626-4D92-A1DC-D59013320851}"/>
              </a:ext>
            </a:extLst>
          </p:cNvPr>
          <p:cNvSpPr>
            <a:spLocks noGrp="1"/>
          </p:cNvSpPr>
          <p:nvPr/>
        </p:nvSpPr>
        <p:spPr>
          <a:xfrm>
            <a:off x="8772525" y="5143500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online games</a:t>
            </a:r>
          </a:p>
        </p:txBody>
      </p:sp>
    </p:spTree>
    <p:extLst>
      <p:ext uri="{BB962C8B-B14F-4D97-AF65-F5344CB8AC3E}">
        <p14:creationId xmlns:p14="http://schemas.microsoft.com/office/powerpoint/2010/main" val="192264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edia_art_new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12198096" cy="1600200"/>
          </a:xfrm>
          <a:prstGeom prst="rect">
            <a:avLst/>
          </a:prstGeom>
          <a:solidFill>
            <a:srgbClr val="273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704D68D-E90A-4E14-BF65-7B69AC04FE8D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6858000"/>
          </a:xfrm>
          <a:prstGeom prst="rect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F8F272A-808B-4831-895F-06BDA402E5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1428750"/>
          </a:xfrm>
          <a:prstGeom prst="rect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710980E-566A-412F-980E-3632F97FE47C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5. News and reliable information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6EAF538-33A5-4722-B0FB-3A7C278DCE1E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Explain how you decide what to trust online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EB9F2E-85E6-40FA-AB2D-F648B1A5E9D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632F8B-09B8-4B95-A522-1A2E7B16A86A}"/>
              </a:ext>
            </a:extLst>
          </p:cNvPr>
          <p:cNvSpPr>
            <a:spLocks noGrp="1"/>
          </p:cNvSpPr>
          <p:nvPr/>
        </p:nvSpPr>
        <p:spPr>
          <a:xfrm>
            <a:off x="7239000" y="1809750"/>
            <a:ext cx="4143375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news websites · social media feeds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headlines and clickbait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facts versus opinions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check the source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compare different reports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C80F718-2C17-4D70-AEBE-81733831C573}"/>
              </a:ext>
            </a:extLst>
          </p:cNvPr>
          <p:cNvSpPr>
            <a:spLocks noGrp="1"/>
          </p:cNvSpPr>
          <p:nvPr/>
        </p:nvSpPr>
        <p:spPr>
          <a:xfrm>
            <a:off x="7239000" y="50482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I do not believe every post I see online.</a:t>
            </a:r>
          </a:p>
        </p:txBody>
      </p:sp>
    </p:spTree>
    <p:extLst>
      <p:ext uri="{BB962C8B-B14F-4D97-AF65-F5344CB8AC3E}">
        <p14:creationId xmlns:p14="http://schemas.microsoft.com/office/powerpoint/2010/main" val="9395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273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media_art_str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BF512A25-9687-4407-A5D9-4A8D1A9589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1D33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0D0B1D4-3B7F-4C38-8E6F-6C83D192BFEC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6. Digital entertainment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6412B9A-1B84-48ED-B214-7EB05FE6761B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Compare the ways we watch, listen and play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3812CF7-DB2C-4F87-9F0E-A9A16230D349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829D0AC-4CB7-442A-870B-98AF0CADDB23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STREAMING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243F18D-F2A6-49BE-8051-5AFB2199A56E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36195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films · series · music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8C9D9C0-1158-4BF0-B6AF-B768DA67EA09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PODCASTS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890DA6D-EB9A-455E-933B-147A0F654D39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3714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news · interviews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7F7C82C-C07B-4B36-80C0-7FF482E6D08B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2476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ONLINE GAMING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145F5B3-3F99-4E06-BB17-8844C69AB060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3714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multiplayer · friends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18EABD1-C7EA-43DF-818A-017D9ED28941}"/>
              </a:ext>
            </a:extLst>
          </p:cNvPr>
          <p:cNvSpPr>
            <a:spLocks noGrp="1"/>
          </p:cNvSpPr>
          <p:nvPr/>
        </p:nvSpPr>
        <p:spPr>
          <a:xfrm>
            <a:off x="685800" y="5505450"/>
            <a:ext cx="3905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What kind of content do you enjoy most?</a:t>
            </a:r>
          </a:p>
        </p:txBody>
      </p:sp>
    </p:spTree>
    <p:extLst>
      <p:ext uri="{BB962C8B-B14F-4D97-AF65-F5344CB8AC3E}">
        <p14:creationId xmlns:p14="http://schemas.microsoft.com/office/powerpoint/2010/main" val="214361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élník 25">
            <a:extLst>
              <a:ext uri="{FF2B5EF4-FFF2-40B4-BE49-F238E27FC236}">
                <a16:creationId xmlns:a16="http://schemas.microsoft.com/office/drawing/2014/main" id="{C9F9029C-18FD-4DF7-9EE5-681018C67144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7. Explain your favourite platform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48D6E0D-C058-45F7-BB90-053DEE6E5A0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Turn six short prompts into a personal answer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758D9C4-7CB2-4122-9864-9C7A044320F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F04885ED-CF56-4BF4-B2B1-88045BD1B63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3E730AB-B875-4354-B7DE-5F3AB7DC09F1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952" y="1828800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0120" y="202996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WHAT?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257860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name the platform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45152" y="1828800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46320" y="202996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WHY?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46320" y="257860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your main reason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31352" y="1828800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732520" y="202996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HOW OFTEN?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32520" y="2578608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your daily routine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58952" y="3712464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60120" y="391363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WITH WHOM?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" y="446227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friends or alone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645152" y="3712464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846320" y="391363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BENEFITS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46320" y="446227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what it offers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531352" y="3712464"/>
            <a:ext cx="3456432" cy="1481328"/>
          </a:xfrm>
          <a:prstGeom prst="roundRect">
            <a:avLst/>
          </a:prstGeom>
          <a:solidFill>
            <a:srgbClr val="E6EC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732520" y="391363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EF8747"/>
                </a:solidFill>
              </a:rPr>
              <a:t>RISKS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32520" y="4462272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700">
                <a:solidFill>
                  <a:srgbClr val="273F52"/>
                </a:solidFill>
              </a:rPr>
              <a:t>what to avoid</a:t>
            </a:r>
          </a:p>
        </p:txBody>
      </p:sp>
    </p:spTree>
    <p:extLst>
      <p:ext uri="{BB962C8B-B14F-4D97-AF65-F5344CB8AC3E}">
        <p14:creationId xmlns:p14="http://schemas.microsoft.com/office/powerpoint/2010/main" val="163536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 20">
            <a:extLst>
              <a:ext uri="{FF2B5EF4-FFF2-40B4-BE49-F238E27FC236}">
                <a16:creationId xmlns:a16="http://schemas.microsoft.com/office/drawing/2014/main" id="{9281C41E-EC02-4CB5-8CB2-0A2454C0A1F5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AI in our everyday lives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5C60453-0910-4D42-B577-90E529EE97C4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Show useful examples — and remember the risks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18B52D8-4A05-4369-A646-381DD65DE943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14D15DC-7C1F-4B28-9B9C-B6A0051E9B13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77E5A07-5D63-4906-B4CA-E8580D8E479C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Přímá spojnice 5">
            <a:extLst>
              <a:ext uri="{FF2B5EF4-FFF2-40B4-BE49-F238E27FC236}">
                <a16:creationId xmlns:a16="http://schemas.microsoft.com/office/drawing/2014/main" id="{14553A7E-D073-4337-B85C-79DE17C7942E}"/>
              </a:ext>
            </a:extLst>
          </p:cNvPr>
          <p:cNvSpPr>
            <a:spLocks noGrp="1"/>
          </p:cNvSpPr>
          <p:nvPr/>
        </p:nvSpPr>
        <p:spPr>
          <a:xfrm>
            <a:off x="1381125" y="3238500"/>
            <a:ext cx="9429750" cy="0"/>
          </a:xfrm>
          <a:prstGeom prst="line">
            <a:avLst/>
          </a:prstGeom>
          <a:noFill/>
          <a:ln w="476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839BBAA-6CFD-4EC1-A90A-324DE7282FBC}"/>
              </a:ext>
            </a:extLst>
          </p:cNvPr>
          <p:cNvSpPr>
            <a:spLocks noGrp="1"/>
          </p:cNvSpPr>
          <p:nvPr/>
        </p:nvSpPr>
        <p:spPr>
          <a:xfrm>
            <a:off x="1171575" y="3028950"/>
            <a:ext cx="419100" cy="4191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493D798-4A9F-46F3-814A-990E2D45B87B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SCHOOL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E78FE08-1366-4F17-A2EB-6ACDFAEC45F0}"/>
              </a:ext>
            </a:extLst>
          </p:cNvPr>
          <p:cNvSpPr>
            <a:spLocks noGrp="1"/>
          </p:cNvSpPr>
          <p:nvPr/>
        </p:nvSpPr>
        <p:spPr>
          <a:xfrm>
            <a:off x="31432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explain a topic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DCA2632-A6C1-468C-A513-9CD6F6D5EC97}"/>
              </a:ext>
            </a:extLst>
          </p:cNvPr>
          <p:cNvSpPr>
            <a:spLocks noGrp="1"/>
          </p:cNvSpPr>
          <p:nvPr/>
        </p:nvSpPr>
        <p:spPr>
          <a:xfrm>
            <a:off x="4314825" y="3028950"/>
            <a:ext cx="419100" cy="4191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ED4DEF6-7524-4660-9FFD-59748884742B}"/>
              </a:ext>
            </a:extLst>
          </p:cNvPr>
          <p:cNvSpPr>
            <a:spLocks noGrp="1"/>
          </p:cNvSpPr>
          <p:nvPr/>
        </p:nvSpPr>
        <p:spPr>
          <a:xfrm>
            <a:off x="376237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LANGUAGES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2B8AA47-5631-4094-BECB-6E3511166E7E}"/>
              </a:ext>
            </a:extLst>
          </p:cNvPr>
          <p:cNvSpPr>
            <a:spLocks noGrp="1"/>
          </p:cNvSpPr>
          <p:nvPr/>
        </p:nvSpPr>
        <p:spPr>
          <a:xfrm>
            <a:off x="345757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translate or practise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57A0ED82-55AA-4816-8DAB-619EB969F49D}"/>
              </a:ext>
            </a:extLst>
          </p:cNvPr>
          <p:cNvSpPr>
            <a:spLocks noGrp="1"/>
          </p:cNvSpPr>
          <p:nvPr/>
        </p:nvSpPr>
        <p:spPr>
          <a:xfrm>
            <a:off x="7458075" y="3028950"/>
            <a:ext cx="419100" cy="4191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1CD92D6-F35F-433C-9208-2462D36D4FBB}"/>
              </a:ext>
            </a:extLst>
          </p:cNvPr>
          <p:cNvSpPr>
            <a:spLocks noGrp="1"/>
          </p:cNvSpPr>
          <p:nvPr/>
        </p:nvSpPr>
        <p:spPr>
          <a:xfrm>
            <a:off x="690562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CREATIVITY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AD5AC38-D6C7-44BD-9FCB-0B910127A6EA}"/>
              </a:ext>
            </a:extLst>
          </p:cNvPr>
          <p:cNvSpPr>
            <a:spLocks noGrp="1"/>
          </p:cNvSpPr>
          <p:nvPr/>
        </p:nvSpPr>
        <p:spPr>
          <a:xfrm>
            <a:off x="660082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images or ideas</a:t>
            </a: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10A392BB-7485-42FA-A9D4-CB7B16F96281}"/>
              </a:ext>
            </a:extLst>
          </p:cNvPr>
          <p:cNvSpPr>
            <a:spLocks noGrp="1"/>
          </p:cNvSpPr>
          <p:nvPr/>
        </p:nvSpPr>
        <p:spPr>
          <a:xfrm>
            <a:off x="10601325" y="3028950"/>
            <a:ext cx="419100" cy="4191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95878361-DA75-4B28-AD9A-A3D43446DC81}"/>
              </a:ext>
            </a:extLst>
          </p:cNvPr>
          <p:cNvSpPr>
            <a:spLocks noGrp="1"/>
          </p:cNvSpPr>
          <p:nvPr/>
        </p:nvSpPr>
        <p:spPr>
          <a:xfrm>
            <a:off x="1004887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WORK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8187F2D-0F3B-4A52-93C5-40CA079BD927}"/>
              </a:ext>
            </a:extLst>
          </p:cNvPr>
          <p:cNvSpPr>
            <a:spLocks noGrp="1"/>
          </p:cNvSpPr>
          <p:nvPr/>
        </p:nvSpPr>
        <p:spPr>
          <a:xfrm>
            <a:off x="974407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organise tasks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B5ED452-CC14-4E69-88FB-20A155D95410}"/>
              </a:ext>
            </a:extLst>
          </p:cNvPr>
          <p:cNvSpPr>
            <a:spLocks noGrp="1"/>
          </p:cNvSpPr>
          <p:nvPr/>
        </p:nvSpPr>
        <p:spPr>
          <a:xfrm>
            <a:off x="1619250" y="4381500"/>
            <a:ext cx="8953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62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I sometimes use AI to understand difficult topics.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B3CF85C-5C0A-496D-A62D-D113E9AAE24E}"/>
              </a:ext>
            </a:extLst>
          </p:cNvPr>
          <p:cNvSpPr>
            <a:spLocks noGrp="1"/>
          </p:cNvSpPr>
          <p:nvPr/>
        </p:nvSpPr>
        <p:spPr>
          <a:xfrm>
            <a:off x="1619250" y="5476875"/>
            <a:ext cx="8953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Can AI make mistakes? How do you check its answers?</a:t>
            </a:r>
          </a:p>
        </p:txBody>
      </p:sp>
    </p:spTree>
    <p:extLst>
      <p:ext uri="{BB962C8B-B14F-4D97-AF65-F5344CB8AC3E}">
        <p14:creationId xmlns:p14="http://schemas.microsoft.com/office/powerpoint/2010/main" val="90953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media_art_safe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57225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1E5364B7-98F2-473F-8F9C-ACF91D23B1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1428750"/>
          </a:xfrm>
          <a:prstGeom prst="rect">
            <a:avLst/>
          </a:prstGeom>
          <a:solidFill>
            <a:srgbClr val="F4F5F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10FAE9A-4A09-4214-B5CE-02A6C1228E7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8. Staying safe online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405347F-38E7-45A5-BDF9-7459CFB4E755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Choose practical habits that protect your data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FE8AD4-B488-4103-9759-9CF51071D12F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81716821-73AB-4D5B-883C-B7F09A9DE70F}"/>
              </a:ext>
            </a:extLst>
          </p:cNvPr>
          <p:cNvSpPr>
            <a:spLocks noGrp="1"/>
          </p:cNvSpPr>
          <p:nvPr/>
        </p:nvSpPr>
        <p:spPr>
          <a:xfrm>
            <a:off x="7181850" y="1695450"/>
            <a:ext cx="495300" cy="49530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515ABAA-9BDB-42D7-893C-A8FB35D43BAB}"/>
              </a:ext>
            </a:extLst>
          </p:cNvPr>
          <p:cNvSpPr>
            <a:spLocks noGrp="1"/>
          </p:cNvSpPr>
          <p:nvPr/>
        </p:nvSpPr>
        <p:spPr>
          <a:xfrm>
            <a:off x="7181850" y="177165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E74EEF9-406E-4FEC-9C57-F7EFD46D94BC}"/>
              </a:ext>
            </a:extLst>
          </p:cNvPr>
          <p:cNvSpPr>
            <a:spLocks noGrp="1"/>
          </p:cNvSpPr>
          <p:nvPr/>
        </p:nvSpPr>
        <p:spPr>
          <a:xfrm>
            <a:off x="7905750" y="177165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use strong passwords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E9CFE1E3-8249-49AD-9031-438EFB4DC12B}"/>
              </a:ext>
            </a:extLst>
          </p:cNvPr>
          <p:cNvSpPr>
            <a:spLocks noGrp="1"/>
          </p:cNvSpPr>
          <p:nvPr/>
        </p:nvSpPr>
        <p:spPr>
          <a:xfrm>
            <a:off x="7181850" y="2667000"/>
            <a:ext cx="495300" cy="49530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0FBA82F-AEBB-48F9-B944-C23EAB0D89ED}"/>
              </a:ext>
            </a:extLst>
          </p:cNvPr>
          <p:cNvSpPr>
            <a:spLocks noGrp="1"/>
          </p:cNvSpPr>
          <p:nvPr/>
        </p:nvSpPr>
        <p:spPr>
          <a:xfrm>
            <a:off x="7181850" y="274320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F6FD3B4-09FA-42BF-B6C8-FC481B43B655}"/>
              </a:ext>
            </a:extLst>
          </p:cNvPr>
          <p:cNvSpPr>
            <a:spLocks noGrp="1"/>
          </p:cNvSpPr>
          <p:nvPr/>
        </p:nvSpPr>
        <p:spPr>
          <a:xfrm>
            <a:off x="7905750" y="274320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check suspicious links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B89F565A-3CA7-40E7-B492-4FEA3FE36DE6}"/>
              </a:ext>
            </a:extLst>
          </p:cNvPr>
          <p:cNvSpPr>
            <a:spLocks noGrp="1"/>
          </p:cNvSpPr>
          <p:nvPr/>
        </p:nvSpPr>
        <p:spPr>
          <a:xfrm>
            <a:off x="7181850" y="3638550"/>
            <a:ext cx="495300" cy="49530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52B39E4-E9CF-4CA8-AC7F-AC6604F1E37C}"/>
              </a:ext>
            </a:extLst>
          </p:cNvPr>
          <p:cNvSpPr>
            <a:spLocks noGrp="1"/>
          </p:cNvSpPr>
          <p:nvPr/>
        </p:nvSpPr>
        <p:spPr>
          <a:xfrm>
            <a:off x="7181850" y="371475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CCD2A92-F03C-482B-B399-F539490F97BA}"/>
              </a:ext>
            </a:extLst>
          </p:cNvPr>
          <p:cNvSpPr>
            <a:spLocks noGrp="1"/>
          </p:cNvSpPr>
          <p:nvPr/>
        </p:nvSpPr>
        <p:spPr>
          <a:xfrm>
            <a:off x="7905750" y="371475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protect personal details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5D088D47-A289-4F67-A2DD-9AFE37B9F1FF}"/>
              </a:ext>
            </a:extLst>
          </p:cNvPr>
          <p:cNvSpPr>
            <a:spLocks noGrp="1"/>
          </p:cNvSpPr>
          <p:nvPr/>
        </p:nvSpPr>
        <p:spPr>
          <a:xfrm>
            <a:off x="7181850" y="4610100"/>
            <a:ext cx="495300" cy="49530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AF233E1-0DC6-4203-BA31-9B7E95CD4656}"/>
              </a:ext>
            </a:extLst>
          </p:cNvPr>
          <p:cNvSpPr>
            <a:spLocks noGrp="1"/>
          </p:cNvSpPr>
          <p:nvPr/>
        </p:nvSpPr>
        <p:spPr>
          <a:xfrm>
            <a:off x="7181850" y="468630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EA11227-819D-471F-9F50-A846E2BE548F}"/>
              </a:ext>
            </a:extLst>
          </p:cNvPr>
          <p:cNvSpPr>
            <a:spLocks noGrp="1"/>
          </p:cNvSpPr>
          <p:nvPr/>
        </p:nvSpPr>
        <p:spPr>
          <a:xfrm>
            <a:off x="7905750" y="468630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report cyberbullying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6B5D447-E930-47FF-AEA5-2092186FD3D0}"/>
              </a:ext>
            </a:extLst>
          </p:cNvPr>
          <p:cNvSpPr>
            <a:spLocks noGrp="1"/>
          </p:cNvSpPr>
          <p:nvPr/>
        </p:nvSpPr>
        <p:spPr>
          <a:xfrm>
            <a:off x="7086600" y="5619750"/>
            <a:ext cx="4333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I never share sensitive information with strangers online.</a:t>
            </a:r>
          </a:p>
        </p:txBody>
      </p:sp>
    </p:spTree>
    <p:extLst>
      <p:ext uri="{BB962C8B-B14F-4D97-AF65-F5344CB8AC3E}">
        <p14:creationId xmlns:p14="http://schemas.microsoft.com/office/powerpoint/2010/main" val="2097961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8EB3DEA4-FAD6-4F8C-9829-86109ACE083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9. Risks and digital well-being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64B609-0FAE-4203-B304-8D6D3137351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Explain both benefits and disadvantages of digital life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81DAEF1-95C6-44FF-8A7A-0486BCC0AD57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A82EBF49-3352-496F-B868-A495ECC6B7D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0247580-1D9A-49F0-AE8F-20B3A7373747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E5189E8-4B07-4AB1-8D7E-A3CA0C00225A}"/>
              </a:ext>
            </a:extLst>
          </p:cNvPr>
          <p:cNvSpPr>
            <a:spLocks noGrp="1"/>
          </p:cNvSpPr>
          <p:nvPr/>
        </p:nvSpPr>
        <p:spPr>
          <a:xfrm>
            <a:off x="857250" y="173355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RISKS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8F0F252-9865-46B7-A0C7-F0678E798B5B}"/>
              </a:ext>
            </a:extLst>
          </p:cNvPr>
          <p:cNvSpPr>
            <a:spLocks noGrp="1"/>
          </p:cNvSpPr>
          <p:nvPr/>
        </p:nvSpPr>
        <p:spPr>
          <a:xfrm>
            <a:off x="857250" y="2381250"/>
            <a:ext cx="40957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fake news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phishing and scams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cyberbullying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D5D3CFA-D522-4385-956C-9A86EB307F75}"/>
              </a:ext>
            </a:extLst>
          </p:cNvPr>
          <p:cNvSpPr>
            <a:spLocks noGrp="1"/>
          </p:cNvSpPr>
          <p:nvPr/>
        </p:nvSpPr>
        <p:spPr>
          <a:xfrm>
            <a:off x="7239000" y="173355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HEALTHY HABITS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AB6BC72-460E-4A68-8737-4FFBA0C1BE43}"/>
              </a:ext>
            </a:extLst>
          </p:cNvPr>
          <p:cNvSpPr>
            <a:spLocks noGrp="1"/>
          </p:cNvSpPr>
          <p:nvPr/>
        </p:nvSpPr>
        <p:spPr>
          <a:xfrm>
            <a:off x="7239000" y="2381250"/>
            <a:ext cx="381000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limit screen time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take breaks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meet people offline</a:t>
            </a:r>
          </a:p>
        </p:txBody>
      </p:sp>
      <p:sp>
        <p:nvSpPr>
          <p:cNvPr id="10" name="Přímá spojnice 9">
            <a:extLst>
              <a:ext uri="{FF2B5EF4-FFF2-40B4-BE49-F238E27FC236}">
                <a16:creationId xmlns:a16="http://schemas.microsoft.com/office/drawing/2014/main" id="{BE0AE510-9936-4C90-B473-5182122B06AA}"/>
              </a:ext>
            </a:extLst>
          </p:cNvPr>
          <p:cNvSpPr>
            <a:spLocks noGrp="1"/>
          </p:cNvSpPr>
          <p:nvPr/>
        </p:nvSpPr>
        <p:spPr>
          <a:xfrm>
            <a:off x="5572125" y="1809750"/>
            <a:ext cx="0" cy="2714625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E87E843-6361-4EDA-9B10-B5EC1BC48E68}"/>
              </a:ext>
            </a:extLst>
          </p:cNvPr>
          <p:cNvSpPr>
            <a:spLocks noGrp="1"/>
          </p:cNvSpPr>
          <p:nvPr/>
        </p:nvSpPr>
        <p:spPr>
          <a:xfrm>
            <a:off x="2247900" y="4905375"/>
            <a:ext cx="781050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70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What does a healthy balance look like?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2173191-047C-40DB-94AA-8DE9A53BEFEF}"/>
              </a:ext>
            </a:extLst>
          </p:cNvPr>
          <p:cNvSpPr>
            <a:spLocks noGrp="1"/>
          </p:cNvSpPr>
          <p:nvPr/>
        </p:nvSpPr>
        <p:spPr>
          <a:xfrm>
            <a:off x="2143125" y="5657850"/>
            <a:ext cx="8001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Technology helps us connect, but we also need time away from screens.</a:t>
            </a:r>
          </a:p>
        </p:txBody>
      </p:sp>
    </p:spTree>
    <p:extLst>
      <p:ext uri="{BB962C8B-B14F-4D97-AF65-F5344CB8AC3E}">
        <p14:creationId xmlns:p14="http://schemas.microsoft.com/office/powerpoint/2010/main" val="324444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AC605EA9-22B7-4CB2-8F9F-33298AA37C4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10. Finish with your opinion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45F961F-62FA-455C-BA34-142285F8041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A confident conclusion is balanced and personal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B90C41D-AEF3-42F5-B7C1-FAE73EBE8144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24F6B59-3FAD-4B0F-87C1-338E0359AB5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53D4DC8-CA28-414B-B892-BB555DA292C9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C55B805-F14C-479F-B3D1-B14ED8F226B0}"/>
              </a:ext>
            </a:extLst>
          </p:cNvPr>
          <p:cNvSpPr>
            <a:spLocks noGrp="1"/>
          </p:cNvSpPr>
          <p:nvPr/>
        </p:nvSpPr>
        <p:spPr>
          <a:xfrm>
            <a:off x="1143000" y="1809750"/>
            <a:ext cx="99060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“Technology is useful when we stay in control.”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09750" y="3333750"/>
            <a:ext cx="2095500" cy="1428750"/>
          </a:xfrm>
          <a:prstGeom prst="roundRect">
            <a:avLst/>
          </a:prstGeom>
          <a:solidFill>
            <a:srgbClr val="1D33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D152CA4-1452-4ED0-A350-CA49130176E2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1714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BENEFITS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48250" y="3333750"/>
            <a:ext cx="2095500" cy="1428750"/>
          </a:xfrm>
          <a:prstGeom prst="roundRect">
            <a:avLst/>
          </a:prstGeom>
          <a:solidFill>
            <a:srgbClr val="EF87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422E86F-FD1C-4D8A-956C-44B614C67D7C}"/>
              </a:ext>
            </a:extLst>
          </p:cNvPr>
          <p:cNvSpPr>
            <a:spLocks noGrp="1"/>
          </p:cNvSpPr>
          <p:nvPr/>
        </p:nvSpPr>
        <p:spPr>
          <a:xfrm>
            <a:off x="5238750" y="3829050"/>
            <a:ext cx="1714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BALANCE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86750" y="3333750"/>
            <a:ext cx="2095500" cy="1428750"/>
          </a:xfrm>
          <a:prstGeom prst="roundRect">
            <a:avLst/>
          </a:prstGeom>
          <a:solidFill>
            <a:srgbClr val="EF87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7B3E502-133D-44D1-813C-407EDA19CB8E}"/>
              </a:ext>
            </a:extLst>
          </p:cNvPr>
          <p:cNvSpPr>
            <a:spLocks noGrp="1"/>
          </p:cNvSpPr>
          <p:nvPr/>
        </p:nvSpPr>
        <p:spPr>
          <a:xfrm>
            <a:off x="8406581" y="3829050"/>
            <a:ext cx="1785169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dirty="0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RESPONSIBILITY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F0F50922-325B-4147-977A-37378DB0E473}"/>
              </a:ext>
            </a:extLst>
          </p:cNvPr>
          <p:cNvSpPr>
            <a:spLocks noGrp="1"/>
          </p:cNvSpPr>
          <p:nvPr/>
        </p:nvSpPr>
        <p:spPr>
          <a:xfrm>
            <a:off x="2762250" y="5391150"/>
            <a:ext cx="6667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7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In the future, I think AI will become even more common.</a:t>
            </a:r>
          </a:p>
        </p:txBody>
      </p:sp>
    </p:spTree>
    <p:extLst>
      <p:ext uri="{BB962C8B-B14F-4D97-AF65-F5344CB8AC3E}">
        <p14:creationId xmlns:p14="http://schemas.microsoft.com/office/powerpoint/2010/main" val="123166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délník 32">
            <a:extLst>
              <a:ext uri="{FF2B5EF4-FFF2-40B4-BE49-F238E27FC236}">
                <a16:creationId xmlns:a16="http://schemas.microsoft.com/office/drawing/2014/main" id="{17EAC487-0DA8-4A2A-B5EA-086E58235EC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A 7-minute speaking map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477395D-3920-4C2B-8FCA-FA60D418265A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Use keywords — never memorise every sentence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AE8DBB8-8D17-4E4E-B8F5-391799AFC04D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552AE3B-95A1-4E25-BD0C-2770752B40A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54AB932-C509-43F4-BAC1-3F8D230E8C1F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Přímá spojnice 5">
            <a:extLst>
              <a:ext uri="{FF2B5EF4-FFF2-40B4-BE49-F238E27FC236}">
                <a16:creationId xmlns:a16="http://schemas.microsoft.com/office/drawing/2014/main" id="{DF2C27AE-A823-4EC5-B1A7-6AE6CF084008}"/>
              </a:ext>
            </a:extLst>
          </p:cNvPr>
          <p:cNvSpPr>
            <a:spLocks noGrp="1"/>
          </p:cNvSpPr>
          <p:nvPr/>
        </p:nvSpPr>
        <p:spPr>
          <a:xfrm>
            <a:off x="1000125" y="3362325"/>
            <a:ext cx="10191750" cy="0"/>
          </a:xfrm>
          <a:prstGeom prst="line">
            <a:avLst/>
          </a:prstGeom>
          <a:noFill/>
          <a:ln w="762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7C1EB1E-41C7-4AB6-BAEF-5F00C08BA371}"/>
              </a:ext>
            </a:extLst>
          </p:cNvPr>
          <p:cNvSpPr>
            <a:spLocks noGrp="1"/>
          </p:cNvSpPr>
          <p:nvPr/>
        </p:nvSpPr>
        <p:spPr>
          <a:xfrm>
            <a:off x="885825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FB8D10A-12A5-4E34-B54C-E1ECC42460F4}"/>
              </a:ext>
            </a:extLst>
          </p:cNvPr>
          <p:cNvSpPr>
            <a:spLocks noGrp="1"/>
          </p:cNvSpPr>
          <p:nvPr/>
        </p:nvSpPr>
        <p:spPr>
          <a:xfrm>
            <a:off x="52387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0:00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E3B8FF8-8D06-402A-8D2C-8A1183093C49}"/>
              </a:ext>
            </a:extLst>
          </p:cNvPr>
          <p:cNvSpPr>
            <a:spLocks noGrp="1"/>
          </p:cNvSpPr>
          <p:nvPr/>
        </p:nvSpPr>
        <p:spPr>
          <a:xfrm>
            <a:off x="40957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media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D95F4164-E726-407A-BCE3-25393E57ABD8}"/>
              </a:ext>
            </a:extLst>
          </p:cNvPr>
          <p:cNvSpPr>
            <a:spLocks noGrp="1"/>
          </p:cNvSpPr>
          <p:nvPr/>
        </p:nvSpPr>
        <p:spPr>
          <a:xfrm>
            <a:off x="2571750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B646D44-94CB-4611-866A-D9FB1D98C30B}"/>
              </a:ext>
            </a:extLst>
          </p:cNvPr>
          <p:cNvSpPr>
            <a:spLocks noGrp="1"/>
          </p:cNvSpPr>
          <p:nvPr/>
        </p:nvSpPr>
        <p:spPr>
          <a:xfrm>
            <a:off x="220980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0:45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3DDC327-B27E-4968-8C17-A14487161522}"/>
              </a:ext>
            </a:extLst>
          </p:cNvPr>
          <p:cNvSpPr>
            <a:spLocks noGrp="1"/>
          </p:cNvSpPr>
          <p:nvPr/>
        </p:nvSpPr>
        <p:spPr>
          <a:xfrm>
            <a:off x="209550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internet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9F2ECDC1-BC84-4AF1-B546-44E66D96AC2F}"/>
              </a:ext>
            </a:extLst>
          </p:cNvPr>
          <p:cNvSpPr>
            <a:spLocks noGrp="1"/>
          </p:cNvSpPr>
          <p:nvPr/>
        </p:nvSpPr>
        <p:spPr>
          <a:xfrm>
            <a:off x="4257675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4C7E571-46B0-4B93-B75D-D9266124A817}"/>
              </a:ext>
            </a:extLst>
          </p:cNvPr>
          <p:cNvSpPr>
            <a:spLocks noGrp="1"/>
          </p:cNvSpPr>
          <p:nvPr/>
        </p:nvSpPr>
        <p:spPr>
          <a:xfrm>
            <a:off x="389572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1:45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2D0DCD6-2145-4566-B761-3E7AF85E62B9}"/>
              </a:ext>
            </a:extLst>
          </p:cNvPr>
          <p:cNvSpPr>
            <a:spLocks noGrp="1"/>
          </p:cNvSpPr>
          <p:nvPr/>
        </p:nvSpPr>
        <p:spPr>
          <a:xfrm>
            <a:off x="378142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social media</a:t>
            </a: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F3E856FF-10C0-455A-B4F7-18A33A79FD4A}"/>
              </a:ext>
            </a:extLst>
          </p:cNvPr>
          <p:cNvSpPr>
            <a:spLocks noGrp="1"/>
          </p:cNvSpPr>
          <p:nvPr/>
        </p:nvSpPr>
        <p:spPr>
          <a:xfrm>
            <a:off x="5943600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4B10F5E-27CB-4C32-BCA7-F12736670925}"/>
              </a:ext>
            </a:extLst>
          </p:cNvPr>
          <p:cNvSpPr>
            <a:spLocks noGrp="1"/>
          </p:cNvSpPr>
          <p:nvPr/>
        </p:nvSpPr>
        <p:spPr>
          <a:xfrm>
            <a:off x="558165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2:45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C791044-C78E-4C3F-A608-5E12D23BE4FC}"/>
              </a:ext>
            </a:extLst>
          </p:cNvPr>
          <p:cNvSpPr>
            <a:spLocks noGrp="1"/>
          </p:cNvSpPr>
          <p:nvPr/>
        </p:nvSpPr>
        <p:spPr>
          <a:xfrm>
            <a:off x="546735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news</a:t>
            </a:r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C4D67617-AE68-41C5-8CD9-5D5A4E600B0B}"/>
              </a:ext>
            </a:extLst>
          </p:cNvPr>
          <p:cNvSpPr>
            <a:spLocks noGrp="1"/>
          </p:cNvSpPr>
          <p:nvPr/>
        </p:nvSpPr>
        <p:spPr>
          <a:xfrm>
            <a:off x="7629525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ECEBD3B-2A05-4739-80F3-CCCF3616AB7B}"/>
              </a:ext>
            </a:extLst>
          </p:cNvPr>
          <p:cNvSpPr>
            <a:spLocks noGrp="1"/>
          </p:cNvSpPr>
          <p:nvPr/>
        </p:nvSpPr>
        <p:spPr>
          <a:xfrm>
            <a:off x="726757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4:00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85906BF-E9CA-4EC5-9BD4-438BB2203747}"/>
              </a:ext>
            </a:extLst>
          </p:cNvPr>
          <p:cNvSpPr>
            <a:spLocks noGrp="1"/>
          </p:cNvSpPr>
          <p:nvPr/>
        </p:nvSpPr>
        <p:spPr>
          <a:xfrm>
            <a:off x="715327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AI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8874B973-F514-4E2D-8CEC-BABCF6778E16}"/>
              </a:ext>
            </a:extLst>
          </p:cNvPr>
          <p:cNvSpPr>
            <a:spLocks noGrp="1"/>
          </p:cNvSpPr>
          <p:nvPr/>
        </p:nvSpPr>
        <p:spPr>
          <a:xfrm>
            <a:off x="9315450" y="3200400"/>
            <a:ext cx="323850" cy="323850"/>
          </a:xfrm>
          <a:prstGeom prst="ellipse">
            <a:avLst/>
          </a:prstGeom>
          <a:solidFill>
            <a:srgbClr val="273F5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399CD1D-7153-424F-8A9A-3DC74AD175C2}"/>
              </a:ext>
            </a:extLst>
          </p:cNvPr>
          <p:cNvSpPr>
            <a:spLocks noGrp="1"/>
          </p:cNvSpPr>
          <p:nvPr/>
        </p:nvSpPr>
        <p:spPr>
          <a:xfrm>
            <a:off x="895350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5:15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0D738BC-2D62-4146-BC54-7CC8991FD3A9}"/>
              </a:ext>
            </a:extLst>
          </p:cNvPr>
          <p:cNvSpPr>
            <a:spLocks noGrp="1"/>
          </p:cNvSpPr>
          <p:nvPr/>
        </p:nvSpPr>
        <p:spPr>
          <a:xfrm>
            <a:off x="883920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safety</a:t>
            </a: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09F6C03B-6418-4842-823E-9CDADA7EB666}"/>
              </a:ext>
            </a:extLst>
          </p:cNvPr>
          <p:cNvSpPr>
            <a:spLocks noGrp="1"/>
          </p:cNvSpPr>
          <p:nvPr/>
        </p:nvSpPr>
        <p:spPr>
          <a:xfrm>
            <a:off x="11001375" y="3200400"/>
            <a:ext cx="323850" cy="3238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C35D91F-07DC-4B27-9C44-BC6D88E56BB6}"/>
              </a:ext>
            </a:extLst>
          </p:cNvPr>
          <p:cNvSpPr>
            <a:spLocks noGrp="1"/>
          </p:cNvSpPr>
          <p:nvPr/>
        </p:nvSpPr>
        <p:spPr>
          <a:xfrm>
            <a:off x="1063942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6:30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6C5C6A9C-D14B-4909-BDD7-FF1F5EB500AB}"/>
              </a:ext>
            </a:extLst>
          </p:cNvPr>
          <p:cNvSpPr>
            <a:spLocks noGrp="1"/>
          </p:cNvSpPr>
          <p:nvPr/>
        </p:nvSpPr>
        <p:spPr>
          <a:xfrm>
            <a:off x="1052512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opinion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74164FEC-CAE1-4D86-B93F-00EB180909BE}"/>
              </a:ext>
            </a:extLst>
          </p:cNvPr>
          <p:cNvSpPr>
            <a:spLocks noGrp="1"/>
          </p:cNvSpPr>
          <p:nvPr/>
        </p:nvSpPr>
        <p:spPr>
          <a:xfrm>
            <a:off x="2524125" y="5095875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answer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B07AD7E7-A7C3-4DCE-A6C7-C88270C18FF2}"/>
              </a:ext>
            </a:extLst>
          </p:cNvPr>
          <p:cNvSpPr>
            <a:spLocks noGrp="1"/>
          </p:cNvSpPr>
          <p:nvPr/>
        </p:nvSpPr>
        <p:spPr>
          <a:xfrm>
            <a:off x="4095750" y="5124450"/>
            <a:ext cx="381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+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ABAA40FE-FEDE-4F56-980A-02BEA3B3630D}"/>
              </a:ext>
            </a:extLst>
          </p:cNvPr>
          <p:cNvSpPr>
            <a:spLocks noGrp="1"/>
          </p:cNvSpPr>
          <p:nvPr/>
        </p:nvSpPr>
        <p:spPr>
          <a:xfrm>
            <a:off x="4572000" y="5095875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BE9DE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reason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D282451C-EEFE-43D5-A13B-6976AC9B65FC}"/>
              </a:ext>
            </a:extLst>
          </p:cNvPr>
          <p:cNvSpPr>
            <a:spLocks noGrp="1"/>
          </p:cNvSpPr>
          <p:nvPr/>
        </p:nvSpPr>
        <p:spPr>
          <a:xfrm>
            <a:off x="6143625" y="5124450"/>
            <a:ext cx="381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+</a:t>
            </a:r>
          </a:p>
        </p:txBody>
      </p:sp>
      <p:sp>
        <p:nvSpPr>
          <p:cNvPr id="32" name="Obdélník: se zakulacenými rohy 31">
            <a:extLst>
              <a:ext uri="{FF2B5EF4-FFF2-40B4-BE49-F238E27FC236}">
                <a16:creationId xmlns:a16="http://schemas.microsoft.com/office/drawing/2014/main" id="{0E9F7D90-5EF9-4A1B-B90A-71D5DFECC70F}"/>
              </a:ext>
            </a:extLst>
          </p:cNvPr>
          <p:cNvSpPr>
            <a:spLocks noGrp="1"/>
          </p:cNvSpPr>
          <p:nvPr/>
        </p:nvSpPr>
        <p:spPr>
          <a:xfrm>
            <a:off x="6619875" y="5095875"/>
            <a:ext cx="1619250" cy="342900"/>
          </a:xfrm>
          <a:prstGeom prst="roundRect">
            <a:avLst>
              <a:gd name="adj" fmla="val 50000"/>
            </a:avLst>
          </a:prstGeom>
          <a:solidFill>
            <a:srgbClr val="DCE6ED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12696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21BC867-EEB9-48E1-9C0F-94D030B924B4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73F52"/>
                </a:solidFill>
                <a:latin typeface="Bitstream Charter"/>
                <a:ea typeface="Bitstream Charter"/>
                <a:cs typeface="Bitstream Charter"/>
              </a:rPr>
              <a:t>Possible examiner questions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DE2CA5-656E-42CF-B603-D399104DA5F0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47583"/>
                </a:solidFill>
                <a:latin typeface="Bitstream Charter"/>
                <a:ea typeface="Bitstream Charter"/>
                <a:cs typeface="Bitstream Charter"/>
              </a:rPr>
              <a:t>Give a short answer, explain why and add an example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DDB9656-B34C-48F7-8398-AAA7203D029C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E46C04B-0FA8-46FA-A73C-36B1D6F6F35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42C4E86-AE59-48E6-86B1-432DEAABCC44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B4603518-54DC-4368-9D53-334C9B3F9667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273F52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C3F945D-F43C-45A7-8C05-D9A5241CA5D6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Where do you get your news?</a:t>
            </a:r>
          </a:p>
        </p:txBody>
      </p:sp>
      <p:sp>
        <p:nvSpPr>
          <p:cNvPr id="8" name="Přímá spojnice 7">
            <a:extLst>
              <a:ext uri="{FF2B5EF4-FFF2-40B4-BE49-F238E27FC236}">
                <a16:creationId xmlns:a16="http://schemas.microsoft.com/office/drawing/2014/main" id="{0F057BF5-E314-411D-B92D-93A19E5FF54A}"/>
              </a:ext>
            </a:extLst>
          </p:cNvPr>
          <p:cNvSpPr>
            <a:spLocks noGrp="1"/>
          </p:cNvSpPr>
          <p:nvPr/>
        </p:nvSpPr>
        <p:spPr>
          <a:xfrm>
            <a:off x="666750" y="316230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6082F73-F53B-4F07-97E3-473950D7B34F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Do you still watch TV?</a:t>
            </a:r>
          </a:p>
        </p:txBody>
      </p:sp>
      <p:sp>
        <p:nvSpPr>
          <p:cNvPr id="10" name="Přímá spojnice 9">
            <a:extLst>
              <a:ext uri="{FF2B5EF4-FFF2-40B4-BE49-F238E27FC236}">
                <a16:creationId xmlns:a16="http://schemas.microsoft.com/office/drawing/2014/main" id="{BC2A6427-B1E2-4E6C-BA8B-E43784B8A677}"/>
              </a:ext>
            </a:extLst>
          </p:cNvPr>
          <p:cNvSpPr>
            <a:spLocks noGrp="1"/>
          </p:cNvSpPr>
          <p:nvPr/>
        </p:nvSpPr>
        <p:spPr>
          <a:xfrm>
            <a:off x="666750" y="4162425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48D2953-125A-4447-A46C-595E8CF46E66}"/>
              </a:ext>
            </a:extLst>
          </p:cNvPr>
          <p:cNvSpPr>
            <a:spLocks noGrp="1"/>
          </p:cNvSpPr>
          <p:nvPr/>
        </p:nvSpPr>
        <p:spPr>
          <a:xfrm>
            <a:off x="666750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Why do people use social media?</a:t>
            </a:r>
          </a:p>
        </p:txBody>
      </p:sp>
      <p:sp>
        <p:nvSpPr>
          <p:cNvPr id="12" name="Přímá spojnice 11">
            <a:extLst>
              <a:ext uri="{FF2B5EF4-FFF2-40B4-BE49-F238E27FC236}">
                <a16:creationId xmlns:a16="http://schemas.microsoft.com/office/drawing/2014/main" id="{D211AADF-3133-48AC-A963-AF0C7C33B3D9}"/>
              </a:ext>
            </a:extLst>
          </p:cNvPr>
          <p:cNvSpPr>
            <a:spLocks noGrp="1"/>
          </p:cNvSpPr>
          <p:nvPr/>
        </p:nvSpPr>
        <p:spPr>
          <a:xfrm>
            <a:off x="666750" y="516255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551FAD5B-EBDB-4CDF-9B56-C1F37B616DD0}"/>
              </a:ext>
            </a:extLst>
          </p:cNvPr>
          <p:cNvSpPr>
            <a:spLocks noGrp="1"/>
          </p:cNvSpPr>
          <p:nvPr/>
        </p:nvSpPr>
        <p:spPr>
          <a:xfrm>
            <a:off x="4524375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EF8747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74456DB-64A0-41CB-B302-00A7D2235FB2}"/>
              </a:ext>
            </a:extLst>
          </p:cNvPr>
          <p:cNvSpPr>
            <a:spLocks noGrp="1"/>
          </p:cNvSpPr>
          <p:nvPr/>
        </p:nvSpPr>
        <p:spPr>
          <a:xfrm>
            <a:off x="4524375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How much time are you online?</a:t>
            </a:r>
          </a:p>
        </p:txBody>
      </p:sp>
      <p:sp>
        <p:nvSpPr>
          <p:cNvPr id="15" name="Přímá spojnice 14">
            <a:extLst>
              <a:ext uri="{FF2B5EF4-FFF2-40B4-BE49-F238E27FC236}">
                <a16:creationId xmlns:a16="http://schemas.microsoft.com/office/drawing/2014/main" id="{15B460A7-3647-4C37-8E76-5220001CAC2E}"/>
              </a:ext>
            </a:extLst>
          </p:cNvPr>
          <p:cNvSpPr>
            <a:spLocks noGrp="1"/>
          </p:cNvSpPr>
          <p:nvPr/>
        </p:nvSpPr>
        <p:spPr>
          <a:xfrm>
            <a:off x="4524375" y="316230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8BD3CB7-6790-4254-A134-B126E59AC5B8}"/>
              </a:ext>
            </a:extLst>
          </p:cNvPr>
          <p:cNvSpPr>
            <a:spLocks noGrp="1"/>
          </p:cNvSpPr>
          <p:nvPr/>
        </p:nvSpPr>
        <p:spPr>
          <a:xfrm>
            <a:off x="4524375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Do you follow influencers?</a:t>
            </a:r>
          </a:p>
        </p:txBody>
      </p:sp>
      <p:sp>
        <p:nvSpPr>
          <p:cNvPr id="17" name="Přímá spojnice 16">
            <a:extLst>
              <a:ext uri="{FF2B5EF4-FFF2-40B4-BE49-F238E27FC236}">
                <a16:creationId xmlns:a16="http://schemas.microsoft.com/office/drawing/2014/main" id="{4EF458F3-CF87-4D9F-8512-13C2B3D3CB61}"/>
              </a:ext>
            </a:extLst>
          </p:cNvPr>
          <p:cNvSpPr>
            <a:spLocks noGrp="1"/>
          </p:cNvSpPr>
          <p:nvPr/>
        </p:nvSpPr>
        <p:spPr>
          <a:xfrm>
            <a:off x="4524375" y="4162425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43ABBBD-DFE4-4F97-8DFF-5567492345E8}"/>
              </a:ext>
            </a:extLst>
          </p:cNvPr>
          <p:cNvSpPr>
            <a:spLocks noGrp="1"/>
          </p:cNvSpPr>
          <p:nvPr/>
        </p:nvSpPr>
        <p:spPr>
          <a:xfrm>
            <a:off x="4524375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How do you recognise fake news?</a:t>
            </a:r>
          </a:p>
        </p:txBody>
      </p:sp>
      <p:sp>
        <p:nvSpPr>
          <p:cNvPr id="19" name="Přímá spojnice 18">
            <a:extLst>
              <a:ext uri="{FF2B5EF4-FFF2-40B4-BE49-F238E27FC236}">
                <a16:creationId xmlns:a16="http://schemas.microsoft.com/office/drawing/2014/main" id="{78555E27-7D6F-4FFE-A244-AF112CD3FA33}"/>
              </a:ext>
            </a:extLst>
          </p:cNvPr>
          <p:cNvSpPr>
            <a:spLocks noGrp="1"/>
          </p:cNvSpPr>
          <p:nvPr/>
        </p:nvSpPr>
        <p:spPr>
          <a:xfrm>
            <a:off x="4524375" y="516255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06F8D376-1BC0-43A0-B4F2-4B4594852931}"/>
              </a:ext>
            </a:extLst>
          </p:cNvPr>
          <p:cNvSpPr>
            <a:spLocks noGrp="1"/>
          </p:cNvSpPr>
          <p:nvPr/>
        </p:nvSpPr>
        <p:spPr>
          <a:xfrm>
            <a:off x="8382000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273F52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3884ECA-09E8-4963-AE16-9BF2CF2B0A59}"/>
              </a:ext>
            </a:extLst>
          </p:cNvPr>
          <p:cNvSpPr>
            <a:spLocks noGrp="1"/>
          </p:cNvSpPr>
          <p:nvPr/>
        </p:nvSpPr>
        <p:spPr>
          <a:xfrm>
            <a:off x="8382000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Do you use AI at school?</a:t>
            </a:r>
          </a:p>
        </p:txBody>
      </p:sp>
      <p:sp>
        <p:nvSpPr>
          <p:cNvPr id="22" name="Přímá spojnice 21">
            <a:extLst>
              <a:ext uri="{FF2B5EF4-FFF2-40B4-BE49-F238E27FC236}">
                <a16:creationId xmlns:a16="http://schemas.microsoft.com/office/drawing/2014/main" id="{BCFEDE72-FD44-4442-B645-572C901C96F6}"/>
              </a:ext>
            </a:extLst>
          </p:cNvPr>
          <p:cNvSpPr>
            <a:spLocks noGrp="1"/>
          </p:cNvSpPr>
          <p:nvPr/>
        </p:nvSpPr>
        <p:spPr>
          <a:xfrm>
            <a:off x="8382000" y="316230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506B5A98-A10E-4F2A-8BF1-A96BD9DD9A14}"/>
              </a:ext>
            </a:extLst>
          </p:cNvPr>
          <p:cNvSpPr>
            <a:spLocks noGrp="1"/>
          </p:cNvSpPr>
          <p:nvPr/>
        </p:nvSpPr>
        <p:spPr>
          <a:xfrm>
            <a:off x="8382000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How can you stay safe online?</a:t>
            </a:r>
          </a:p>
        </p:txBody>
      </p:sp>
      <p:sp>
        <p:nvSpPr>
          <p:cNvPr id="24" name="Přímá spojnice 23">
            <a:extLst>
              <a:ext uri="{FF2B5EF4-FFF2-40B4-BE49-F238E27FC236}">
                <a16:creationId xmlns:a16="http://schemas.microsoft.com/office/drawing/2014/main" id="{967D18B2-73F1-4984-B59E-CF0D54E45B28}"/>
              </a:ext>
            </a:extLst>
          </p:cNvPr>
          <p:cNvSpPr>
            <a:spLocks noGrp="1"/>
          </p:cNvSpPr>
          <p:nvPr/>
        </p:nvSpPr>
        <p:spPr>
          <a:xfrm>
            <a:off x="8382000" y="4162425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63069E6-11FA-4779-A755-3162F5EBBA22}"/>
              </a:ext>
            </a:extLst>
          </p:cNvPr>
          <p:cNvSpPr>
            <a:spLocks noGrp="1"/>
          </p:cNvSpPr>
          <p:nvPr/>
        </p:nvSpPr>
        <p:spPr>
          <a:xfrm>
            <a:off x="8382000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Could you live without your phone?</a:t>
            </a:r>
          </a:p>
        </p:txBody>
      </p:sp>
      <p:sp>
        <p:nvSpPr>
          <p:cNvPr id="26" name="Přímá spojnice 25">
            <a:extLst>
              <a:ext uri="{FF2B5EF4-FFF2-40B4-BE49-F238E27FC236}">
                <a16:creationId xmlns:a16="http://schemas.microsoft.com/office/drawing/2014/main" id="{18A3165A-9F98-4F48-B380-B22B82E69EB2}"/>
              </a:ext>
            </a:extLst>
          </p:cNvPr>
          <p:cNvSpPr>
            <a:spLocks noGrp="1"/>
          </p:cNvSpPr>
          <p:nvPr/>
        </p:nvSpPr>
        <p:spPr>
          <a:xfrm>
            <a:off x="8382000" y="5162550"/>
            <a:ext cx="3095625" cy="0"/>
          </a:xfrm>
          <a:prstGeom prst="line">
            <a:avLst/>
          </a:prstGeom>
          <a:noFill/>
          <a:ln w="19050">
            <a:noFill/>
            <a:prstDash val="soli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517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>
            <a:extLst>
              <a:ext uri="{FF2B5EF4-FFF2-40B4-BE49-F238E27FC236}">
                <a16:creationId xmlns:a16="http://schemas.microsoft.com/office/drawing/2014/main" id="{4E806EAE-E214-45BA-916C-A3C18A85843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Your turn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ECF0814-1617-4E51-BA97-AF284168AFE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Prepare a clear, personal answer about your digital life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D28B011-4FC0-44C5-994B-2413366D9970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F8747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FD9F2B08-2A10-437C-A776-8F5B66D3808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36B89B0-23BD-446C-8E00-975A17AAE212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sz="900">
                <a:solidFill>
                  <a:srgbClr val="647583"/>
                </a:solidFill>
              </a:rPr>
              <a:t>Media · Social Media · Digital Life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D0A6D31A-38EF-4942-B636-7B2126D39042}"/>
              </a:ext>
            </a:extLst>
          </p:cNvPr>
          <p:cNvSpPr>
            <a:spLocks noGrp="1"/>
          </p:cNvSpPr>
          <p:nvPr/>
        </p:nvSpPr>
        <p:spPr>
          <a:xfrm>
            <a:off x="876300" y="1714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F305299-38F3-4609-9FAA-503062770C04}"/>
              </a:ext>
            </a:extLst>
          </p:cNvPr>
          <p:cNvSpPr>
            <a:spLocks noGrp="1"/>
          </p:cNvSpPr>
          <p:nvPr/>
        </p:nvSpPr>
        <p:spPr>
          <a:xfrm>
            <a:off x="876300" y="1762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249D8CB-0E4F-4C1E-9FE6-510DCB5ABB55}"/>
              </a:ext>
            </a:extLst>
          </p:cNvPr>
          <p:cNvSpPr>
            <a:spLocks noGrp="1"/>
          </p:cNvSpPr>
          <p:nvPr/>
        </p:nvSpPr>
        <p:spPr>
          <a:xfrm>
            <a:off x="1543050" y="1743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compare old and new media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A0BCBA6C-DA1C-4760-8682-0BB25F04281D}"/>
              </a:ext>
            </a:extLst>
          </p:cNvPr>
          <p:cNvSpPr>
            <a:spLocks noGrp="1"/>
          </p:cNvSpPr>
          <p:nvPr/>
        </p:nvSpPr>
        <p:spPr>
          <a:xfrm>
            <a:off x="6305550" y="1714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8397479-F6A9-490D-A935-FD807A269DCC}"/>
              </a:ext>
            </a:extLst>
          </p:cNvPr>
          <p:cNvSpPr>
            <a:spLocks noGrp="1"/>
          </p:cNvSpPr>
          <p:nvPr/>
        </p:nvSpPr>
        <p:spPr>
          <a:xfrm>
            <a:off x="6305550" y="1762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79D8B25-4A1C-499C-B1C3-A6BCD17C5247}"/>
              </a:ext>
            </a:extLst>
          </p:cNvPr>
          <p:cNvSpPr>
            <a:spLocks noGrp="1"/>
          </p:cNvSpPr>
          <p:nvPr/>
        </p:nvSpPr>
        <p:spPr>
          <a:xfrm>
            <a:off x="6972300" y="1743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describe your Internet routine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0EEA909F-D2C7-4E0A-AFA8-DD4C9717A267}"/>
              </a:ext>
            </a:extLst>
          </p:cNvPr>
          <p:cNvSpPr>
            <a:spLocks noGrp="1"/>
          </p:cNvSpPr>
          <p:nvPr/>
        </p:nvSpPr>
        <p:spPr>
          <a:xfrm>
            <a:off x="876300" y="2857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DEA9125-94C6-4320-BBE0-45E719A1B2EC}"/>
              </a:ext>
            </a:extLst>
          </p:cNvPr>
          <p:cNvSpPr>
            <a:spLocks noGrp="1"/>
          </p:cNvSpPr>
          <p:nvPr/>
        </p:nvSpPr>
        <p:spPr>
          <a:xfrm>
            <a:off x="876300" y="2905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058D243-52B1-4E09-B264-6C74950AC211}"/>
              </a:ext>
            </a:extLst>
          </p:cNvPr>
          <p:cNvSpPr>
            <a:spLocks noGrp="1"/>
          </p:cNvSpPr>
          <p:nvPr/>
        </p:nvSpPr>
        <p:spPr>
          <a:xfrm>
            <a:off x="1543050" y="2886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talk about social media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7C577C20-E4DD-4701-BD67-269CCDFE3C1D}"/>
              </a:ext>
            </a:extLst>
          </p:cNvPr>
          <p:cNvSpPr>
            <a:spLocks noGrp="1"/>
          </p:cNvSpPr>
          <p:nvPr/>
        </p:nvSpPr>
        <p:spPr>
          <a:xfrm>
            <a:off x="6305550" y="2857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5E7BB9F-A186-4B29-930C-8DA35B4716A4}"/>
              </a:ext>
            </a:extLst>
          </p:cNvPr>
          <p:cNvSpPr>
            <a:spLocks noGrp="1"/>
          </p:cNvSpPr>
          <p:nvPr/>
        </p:nvSpPr>
        <p:spPr>
          <a:xfrm>
            <a:off x="6305550" y="2905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D3FDAC0E-081C-4C1E-80D5-111B7E3ED18F}"/>
              </a:ext>
            </a:extLst>
          </p:cNvPr>
          <p:cNvSpPr>
            <a:spLocks noGrp="1"/>
          </p:cNvSpPr>
          <p:nvPr/>
        </p:nvSpPr>
        <p:spPr>
          <a:xfrm>
            <a:off x="6972300" y="2886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give an example of using AI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8E2D8B35-2D68-4796-BBFE-FE44C75F2C85}"/>
              </a:ext>
            </a:extLst>
          </p:cNvPr>
          <p:cNvSpPr>
            <a:spLocks noGrp="1"/>
          </p:cNvSpPr>
          <p:nvPr/>
        </p:nvSpPr>
        <p:spPr>
          <a:xfrm>
            <a:off x="876300" y="4000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98AAE68-F02A-4634-A1C7-9BFBEDD4E00B}"/>
              </a:ext>
            </a:extLst>
          </p:cNvPr>
          <p:cNvSpPr>
            <a:spLocks noGrp="1"/>
          </p:cNvSpPr>
          <p:nvPr/>
        </p:nvSpPr>
        <p:spPr>
          <a:xfrm>
            <a:off x="876300" y="4048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D3345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BD91063-CB59-4894-A842-AAB849C49D1A}"/>
              </a:ext>
            </a:extLst>
          </p:cNvPr>
          <p:cNvSpPr>
            <a:spLocks noGrp="1"/>
          </p:cNvSpPr>
          <p:nvPr/>
        </p:nvSpPr>
        <p:spPr>
          <a:xfrm>
            <a:off x="1543050" y="4029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explain online risks</a:t>
            </a: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66B6E9E2-0FDF-45BD-AB9F-8BDD027883FC}"/>
              </a:ext>
            </a:extLst>
          </p:cNvPr>
          <p:cNvSpPr>
            <a:spLocks noGrp="1"/>
          </p:cNvSpPr>
          <p:nvPr/>
        </p:nvSpPr>
        <p:spPr>
          <a:xfrm>
            <a:off x="6305550" y="4000500"/>
            <a:ext cx="438150" cy="438150"/>
          </a:xfrm>
          <a:prstGeom prst="ellipse">
            <a:avLst/>
          </a:prstGeom>
          <a:solidFill>
            <a:srgbClr val="EF87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7D2C034-EC2F-4980-8FC2-624289539D18}"/>
              </a:ext>
            </a:extLst>
          </p:cNvPr>
          <p:cNvSpPr>
            <a:spLocks noGrp="1"/>
          </p:cNvSpPr>
          <p:nvPr/>
        </p:nvSpPr>
        <p:spPr>
          <a:xfrm>
            <a:off x="6305550" y="4048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C928314-3BDD-4B5B-8B84-2A64F5CD41EF}"/>
              </a:ext>
            </a:extLst>
          </p:cNvPr>
          <p:cNvSpPr>
            <a:spLocks noGrp="1"/>
          </p:cNvSpPr>
          <p:nvPr/>
        </p:nvSpPr>
        <p:spPr>
          <a:xfrm>
            <a:off x="6972300" y="4029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finish with your own opinion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212AEE4-F8B1-4207-B648-C094409CEA9A}"/>
              </a:ext>
            </a:extLst>
          </p:cNvPr>
          <p:cNvSpPr>
            <a:spLocks noGrp="1"/>
          </p:cNvSpPr>
          <p:nvPr/>
        </p:nvSpPr>
        <p:spPr>
          <a:xfrm>
            <a:off x="1619250" y="5457825"/>
            <a:ext cx="8953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85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DCE6ED"/>
                </a:solidFill>
                <a:latin typeface="Bitstream Charter"/>
                <a:ea typeface="Bitstream Charter"/>
                <a:cs typeface="Bitstream Charter"/>
              </a:rPr>
              <a:t>Speak naturally. Give reasons. Add examples.</a:t>
            </a:r>
          </a:p>
        </p:txBody>
      </p:sp>
    </p:spTree>
    <p:extLst>
      <p:ext uri="{BB962C8B-B14F-4D97-AF65-F5344CB8AC3E}">
        <p14:creationId xmlns:p14="http://schemas.microsoft.com/office/powerpoint/2010/main" val="703972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1135</Words>
  <Application>Microsoft Office PowerPoint</Application>
  <DocSecurity>0</DocSecurity>
  <PresentationFormat>Širokoúhlá obrazovka</PresentationFormat>
  <Paragraphs>248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Bitstream Charter</vt:lpstr>
      <vt:lpstr>Calibri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Veronika Klikarová</cp:lastModifiedBy>
  <cp:revision>3</cp:revision>
  <dcterms:created xsi:type="dcterms:W3CDTF">2026-09-13T15:14:57Z</dcterms:created>
  <dcterms:modified xsi:type="dcterms:W3CDTF">2026-10-20T15:13:19Z</dcterms:modified>
</cp:coreProperties>
</file>